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Lato Black" panose="020F0502020204030203" pitchFamily="34" charset="0"/>
      <p:bold r:id="rId29"/>
      <p:boldItalic r:id="rId30"/>
    </p:embeddedFont>
    <p:embeddedFont>
      <p:font typeface="Montserrat" panose="00000500000000000000" pitchFamily="2"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42a0aa745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42a0aa745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2a0aa74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2a0aa745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2ae2f4f5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2ae2f4f5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41e84c70d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41e84c70d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42ae2f4f5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42ae2f4f5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1e84c70d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41e84c70d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2a0aa745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2a0aa745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42a0aa745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42a0aa745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2a0aa745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42a0aa745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2d121ad82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2d121ad82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2d121ad82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2d121ad82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2a0aa745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2a0aa745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2d121ad82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2d121ad82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3aca6daeb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3aca6daeb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2a0aa745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2a0aa745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3aca6daeb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3aca6daeb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42a0aa745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42a0aa745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9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argmedios.com.ar/javier-milei-un-economista-libertario-en-tiempos-de-redes/" TargetMode="Externa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hyperlink" Target="https://www.anred.org/2018/04/30/aborto-legal-un-derecho-urgente/" TargetMode="External"/><Relationship Id="rId3" Type="http://schemas.openxmlformats.org/officeDocument/2006/relationships/image" Target="../media/image11.jpg"/><Relationship Id="rId7"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pexels.com/photo/lgbt-flag-1317534/" TargetMode="External"/><Relationship Id="rId5" Type="http://schemas.openxmlformats.org/officeDocument/2006/relationships/image" Target="../media/image12.jpg"/><Relationship Id="rId10" Type="http://schemas.openxmlformats.org/officeDocument/2006/relationships/hyperlink" Target="https://hablemosdeculturas.com/bandera-wiphala/" TargetMode="External"/><Relationship Id="rId4" Type="http://schemas.openxmlformats.org/officeDocument/2006/relationships/hyperlink" Target="https://www.ies9029.edu.ar/por-haber-superado-el-cupo-cerro-la-inscripcion-del-curso-de-esi-en-sute-central/" TargetMode="External"/><Relationship Id="rId9" Type="http://schemas.openxmlformats.org/officeDocument/2006/relationships/image" Target="../media/image1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LlEdRdtBZBXd8c-OOkmPpIcf-oQzlE-2ySXTA1yH-u8/edit?usp=sharing"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mailto:fezfranc@gmail.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mailto:santicignetti@gmail.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3"/>
          <p:cNvPicPr preferRelativeResize="0"/>
          <p:nvPr/>
        </p:nvPicPr>
        <p:blipFill rotWithShape="1">
          <a:blip r:embed="rId3">
            <a:alphaModFix/>
          </a:blip>
          <a:srcRect t="14581" b="37671"/>
          <a:stretch/>
        </p:blipFill>
        <p:spPr>
          <a:xfrm>
            <a:off x="0" y="0"/>
            <a:ext cx="9144001" cy="5143498"/>
          </a:xfrm>
          <a:prstGeom prst="rect">
            <a:avLst/>
          </a:prstGeom>
          <a:noFill/>
          <a:ln>
            <a:noFill/>
          </a:ln>
        </p:spPr>
      </p:pic>
      <p:sp>
        <p:nvSpPr>
          <p:cNvPr id="135" name="Google Shape;135;p13"/>
          <p:cNvSpPr txBox="1">
            <a:spLocks noGrp="1"/>
          </p:cNvSpPr>
          <p:nvPr>
            <p:ph type="subTitle" idx="1"/>
          </p:nvPr>
        </p:nvSpPr>
        <p:spPr>
          <a:xfrm>
            <a:off x="117225" y="3937200"/>
            <a:ext cx="3918900" cy="1021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770"/>
              <a:buNone/>
            </a:pPr>
            <a:r>
              <a:rPr lang="es" sz="1510"/>
              <a:t>AUTORES:</a:t>
            </a:r>
            <a:endParaRPr sz="1510"/>
          </a:p>
          <a:p>
            <a:pPr marL="0" lvl="0" indent="0" algn="l" rtl="0">
              <a:lnSpc>
                <a:spcPct val="130000"/>
              </a:lnSpc>
              <a:spcBef>
                <a:spcPts val="0"/>
              </a:spcBef>
              <a:spcAft>
                <a:spcPts val="0"/>
              </a:spcAft>
              <a:buSzPts val="770"/>
              <a:buNone/>
            </a:pPr>
            <a:r>
              <a:rPr lang="es" sz="1510" b="1"/>
              <a:t>FRANCISCO ESPARZA </a:t>
            </a:r>
            <a:r>
              <a:rPr lang="es" sz="1010" b="1"/>
              <a:t>(Lic. en CIencia Politica.-UNL)</a:t>
            </a:r>
            <a:endParaRPr sz="1010" b="1"/>
          </a:p>
          <a:p>
            <a:pPr marL="0" lvl="0" indent="0" algn="l" rtl="0">
              <a:lnSpc>
                <a:spcPct val="130000"/>
              </a:lnSpc>
              <a:spcBef>
                <a:spcPts val="0"/>
              </a:spcBef>
              <a:spcAft>
                <a:spcPts val="0"/>
              </a:spcAft>
              <a:buSzPts val="770"/>
              <a:buNone/>
            </a:pPr>
            <a:r>
              <a:rPr lang="es" sz="1510" b="1"/>
              <a:t>SANTIAGO CIGNETTI </a:t>
            </a:r>
            <a:r>
              <a:rPr lang="es" sz="1010" b="1"/>
              <a:t>(Lic. en Ciencia Política.- UNL)</a:t>
            </a:r>
            <a:endParaRPr sz="1010" b="1"/>
          </a:p>
        </p:txBody>
      </p:sp>
      <p:sp>
        <p:nvSpPr>
          <p:cNvPr id="136" name="Google Shape;136;p13"/>
          <p:cNvSpPr txBox="1">
            <a:spLocks noGrp="1"/>
          </p:cNvSpPr>
          <p:nvPr>
            <p:ph type="ctrTitle"/>
          </p:nvPr>
        </p:nvSpPr>
        <p:spPr>
          <a:xfrm>
            <a:off x="1579200" y="1455475"/>
            <a:ext cx="5985600" cy="21981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s" sz="2400">
                <a:solidFill>
                  <a:srgbClr val="FFFFFF"/>
                </a:solidFill>
                <a:highlight>
                  <a:schemeClr val="dk1"/>
                </a:highlight>
                <a:latin typeface="Lato Black"/>
                <a:ea typeface="Lato Black"/>
                <a:cs typeface="Lato Black"/>
                <a:sym typeface="Lato Black"/>
              </a:rPr>
              <a:t>M</a:t>
            </a:r>
            <a:r>
              <a:rPr lang="es" sz="2400" i="1">
                <a:solidFill>
                  <a:srgbClr val="FFFFFF"/>
                </a:solidFill>
                <a:highlight>
                  <a:schemeClr val="dk1"/>
                </a:highlight>
                <a:latin typeface="Lato Black"/>
                <a:ea typeface="Lato Black"/>
                <a:cs typeface="Lato Black"/>
                <a:sym typeface="Lato Black"/>
              </a:rPr>
              <a:t>oralidad </a:t>
            </a:r>
            <a:r>
              <a:rPr lang="es" sz="2400">
                <a:solidFill>
                  <a:srgbClr val="FFFFFF"/>
                </a:solidFill>
                <a:highlight>
                  <a:schemeClr val="dk1"/>
                </a:highlight>
                <a:latin typeface="Lato Black"/>
                <a:ea typeface="Lato Black"/>
                <a:cs typeface="Lato Black"/>
                <a:sym typeface="Lato Black"/>
              </a:rPr>
              <a:t> como concepto delimitador y exclusor en los discursos de Javier Milei.</a:t>
            </a:r>
            <a:endParaRPr sz="2400">
              <a:solidFill>
                <a:srgbClr val="FFFFFF"/>
              </a:solidFill>
              <a:highlight>
                <a:schemeClr val="dk1"/>
              </a:highlight>
              <a:latin typeface="Lato Black"/>
              <a:ea typeface="Lato Black"/>
              <a:cs typeface="Lato Black"/>
              <a:sym typeface="Lato Black"/>
            </a:endParaRPr>
          </a:p>
          <a:p>
            <a:pPr marL="0" lvl="0" indent="0" algn="ctr" rtl="0">
              <a:lnSpc>
                <a:spcPct val="150000"/>
              </a:lnSpc>
              <a:spcBef>
                <a:spcPts val="0"/>
              </a:spcBef>
              <a:spcAft>
                <a:spcPts val="0"/>
              </a:spcAft>
              <a:buNone/>
            </a:pPr>
            <a:r>
              <a:rPr lang="es" sz="1400">
                <a:solidFill>
                  <a:srgbClr val="FFFFFF"/>
                </a:solidFill>
                <a:highlight>
                  <a:schemeClr val="dk1"/>
                </a:highlight>
                <a:latin typeface="Calibri"/>
                <a:ea typeface="Calibri"/>
                <a:cs typeface="Calibri"/>
                <a:sym typeface="Calibri"/>
              </a:rPr>
              <a:t>INTERPRETACIÓN DE CONCEPTOS ECONÓMICOS DESDE EL TÉRMINO “MORAL” EN LA ULTRADERECHA ARGENTINA</a:t>
            </a:r>
            <a:endParaRPr sz="1600" b="1">
              <a:solidFill>
                <a:srgbClr val="FFFFFF"/>
              </a:solidFill>
              <a:highlight>
                <a:schemeClr val="dk1"/>
              </a:highlight>
              <a:latin typeface="Calibri"/>
              <a:ea typeface="Calibri"/>
              <a:cs typeface="Calibri"/>
              <a:sym typeface="Calibri"/>
            </a:endParaRPr>
          </a:p>
          <a:p>
            <a:pPr marL="0" lvl="0" indent="0" algn="ctr" rtl="0">
              <a:lnSpc>
                <a:spcPct val="115000"/>
              </a:lnSpc>
              <a:spcBef>
                <a:spcPts val="1200"/>
              </a:spcBef>
              <a:spcAft>
                <a:spcPts val="0"/>
              </a:spcAft>
              <a:buNone/>
            </a:pPr>
            <a:endParaRPr sz="1200">
              <a:solidFill>
                <a:srgbClr val="D9D9D9"/>
              </a:solidFill>
              <a:latin typeface="Calibri"/>
              <a:ea typeface="Calibri"/>
              <a:cs typeface="Calibri"/>
              <a:sym typeface="Calibri"/>
            </a:endParaRPr>
          </a:p>
          <a:p>
            <a:pPr marL="0" lvl="0" indent="0" algn="ctr" rtl="0">
              <a:lnSpc>
                <a:spcPct val="150000"/>
              </a:lnSpc>
              <a:spcBef>
                <a:spcPts val="1200"/>
              </a:spcBef>
              <a:spcAft>
                <a:spcPts val="0"/>
              </a:spcAft>
              <a:buNone/>
            </a:pPr>
            <a:endParaRPr sz="2400" b="1">
              <a:latin typeface="Calibri"/>
              <a:ea typeface="Calibri"/>
              <a:cs typeface="Calibri"/>
              <a:sym typeface="Calibri"/>
            </a:endParaRPr>
          </a:p>
        </p:txBody>
      </p:sp>
      <p:pic>
        <p:nvPicPr>
          <p:cNvPr id="137" name="Google Shape;137;p13"/>
          <p:cNvPicPr preferRelativeResize="0"/>
          <p:nvPr/>
        </p:nvPicPr>
        <p:blipFill>
          <a:blip r:embed="rId4">
            <a:alphaModFix/>
          </a:blip>
          <a:stretch>
            <a:fillRect/>
          </a:stretch>
        </p:blipFill>
        <p:spPr>
          <a:xfrm>
            <a:off x="0" y="480300"/>
            <a:ext cx="1968800" cy="691550"/>
          </a:xfrm>
          <a:prstGeom prst="rect">
            <a:avLst/>
          </a:prstGeom>
          <a:noFill/>
          <a:ln>
            <a:noFill/>
          </a:ln>
        </p:spPr>
      </p:pic>
      <p:sp>
        <p:nvSpPr>
          <p:cNvPr id="138" name="Google Shape;138;p13"/>
          <p:cNvSpPr txBox="1"/>
          <p:nvPr/>
        </p:nvSpPr>
        <p:spPr>
          <a:xfrm>
            <a:off x="6435550" y="4605000"/>
            <a:ext cx="261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100">
                <a:solidFill>
                  <a:schemeClr val="lt1"/>
                </a:solidFill>
                <a:highlight>
                  <a:schemeClr val="dk1"/>
                </a:highlight>
                <a:latin typeface="Verdana"/>
                <a:ea typeface="Verdana"/>
                <a:cs typeface="Verdana"/>
                <a:sym typeface="Verdana"/>
              </a:rPr>
              <a:t>Ilustración: Francisco Esparza.</a:t>
            </a:r>
            <a:endParaRPr>
              <a:highlight>
                <a:schemeClr val="dk1"/>
              </a:highlight>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p>
            <a:pPr marL="20421" marR="28841" lvl="0" indent="0" algn="just" rtl="0">
              <a:lnSpc>
                <a:spcPct val="152450"/>
              </a:lnSpc>
              <a:spcBef>
                <a:spcPts val="167"/>
              </a:spcBef>
              <a:spcAft>
                <a:spcPts val="0"/>
              </a:spcAft>
              <a:buNone/>
            </a:pPr>
            <a:r>
              <a:rPr lang="es" sz="1200">
                <a:latin typeface="Calibri"/>
                <a:ea typeface="Calibri"/>
                <a:cs typeface="Calibri"/>
                <a:sym typeface="Calibri"/>
              </a:rPr>
              <a:t>3. La intervención en el parlamento como Diputado el día del debate por el </a:t>
            </a:r>
            <a:r>
              <a:rPr lang="es" sz="1200" i="1">
                <a:latin typeface="Calibri"/>
                <a:ea typeface="Calibri"/>
                <a:cs typeface="Calibri"/>
                <a:sym typeface="Calibri"/>
              </a:rPr>
              <a:t>Presupuesto 2023. </a:t>
            </a:r>
            <a:endParaRPr/>
          </a:p>
        </p:txBody>
      </p:sp>
      <p:pic>
        <p:nvPicPr>
          <p:cNvPr id="3" name="Imagen 2">
            <a:extLst>
              <a:ext uri="{FF2B5EF4-FFF2-40B4-BE49-F238E27FC236}">
                <a16:creationId xmlns:a16="http://schemas.microsoft.com/office/drawing/2014/main" id="{7E520063-B795-2F30-0288-7C9EA2431C84}"/>
              </a:ext>
            </a:extLst>
          </p:cNvPr>
          <p:cNvPicPr>
            <a:picLocks noChangeAspect="1"/>
          </p:cNvPicPr>
          <p:nvPr/>
        </p:nvPicPr>
        <p:blipFill rotWithShape="1">
          <a:blip r:embed="rId3"/>
          <a:srcRect t="8544" b="7252"/>
          <a:stretch/>
        </p:blipFill>
        <p:spPr>
          <a:xfrm>
            <a:off x="82311" y="52352"/>
            <a:ext cx="8979378" cy="42530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body" idx="1"/>
          </p:nvPr>
        </p:nvSpPr>
        <p:spPr>
          <a:xfrm>
            <a:off x="2959561" y="1212409"/>
            <a:ext cx="5728603" cy="2911200"/>
          </a:xfrm>
          <a:prstGeom prst="rect">
            <a:avLst/>
          </a:prstGeom>
        </p:spPr>
        <p:txBody>
          <a:bodyPr spcFirstLastPara="1" wrap="square" lIns="91425" tIns="91425" rIns="91425" bIns="91425" anchor="t" anchorCtr="0">
            <a:normAutofit/>
          </a:bodyPr>
          <a:lstStyle/>
          <a:p>
            <a:pPr marL="16916" marR="29684" lvl="0" indent="-152" algn="just" rtl="0">
              <a:lnSpc>
                <a:spcPct val="152526"/>
              </a:lnSpc>
              <a:spcBef>
                <a:spcPts val="797"/>
              </a:spcBef>
              <a:spcAft>
                <a:spcPts val="0"/>
              </a:spcAft>
              <a:buNone/>
            </a:pPr>
            <a:r>
              <a:rPr lang="es" sz="1200" dirty="0">
                <a:latin typeface="Calibri"/>
                <a:ea typeface="Calibri"/>
                <a:cs typeface="Calibri"/>
                <a:sym typeface="Calibri"/>
              </a:rPr>
              <a:t>Cuando nos referimos al concepto de </a:t>
            </a:r>
            <a:r>
              <a:rPr lang="es" sz="1200" i="1" dirty="0">
                <a:latin typeface="Calibri"/>
                <a:ea typeface="Calibri"/>
                <a:cs typeface="Calibri"/>
                <a:sym typeface="Calibri"/>
              </a:rPr>
              <a:t>moral/Inmoral </a:t>
            </a:r>
            <a:r>
              <a:rPr lang="es" sz="1200" dirty="0">
                <a:latin typeface="Calibri"/>
                <a:ea typeface="Calibri"/>
                <a:cs typeface="Calibri"/>
                <a:sym typeface="Calibri"/>
              </a:rPr>
              <a:t>o cualquiera de sus derivados, dentro del discurso, estamos apelando a un concepto (que si bien tiene sus orígenes en la Filosofía y principalmente en la Ética como disciplina) delimitador de un espacio, capaz de captar a un auditorio en particular. Es decir, en ningún momento se pretende realizar un análisis Filosófico/Ético del contenido del concepto, sino que observar de qué manera se articula dentro del discurso a fines argumentativos.</a:t>
            </a:r>
            <a:endParaRPr dirty="0"/>
          </a:p>
        </p:txBody>
      </p:sp>
      <p:sp>
        <p:nvSpPr>
          <p:cNvPr id="7" name="Rectángulo 6">
            <a:extLst>
              <a:ext uri="{FF2B5EF4-FFF2-40B4-BE49-F238E27FC236}">
                <a16:creationId xmlns:a16="http://schemas.microsoft.com/office/drawing/2014/main" id="{AF215BB5-5440-A16C-1117-E633C60514C4}"/>
              </a:ext>
            </a:extLst>
          </p:cNvPr>
          <p:cNvSpPr/>
          <p:nvPr/>
        </p:nvSpPr>
        <p:spPr>
          <a:xfrm>
            <a:off x="1032510" y="993220"/>
            <a:ext cx="8040076" cy="382189"/>
          </a:xfrm>
          <a:prstGeom prst="rect">
            <a:avLst/>
          </a:prstGeom>
          <a:solidFill>
            <a:schemeClr val="tx2"/>
          </a:solidFill>
          <a:ln>
            <a:solidFill>
              <a:schemeClr val="tx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AR" sz="1800"/>
          </a:p>
        </p:txBody>
      </p:sp>
      <p:sp>
        <p:nvSpPr>
          <p:cNvPr id="197" name="Google Shape;197;p23"/>
          <p:cNvSpPr txBox="1">
            <a:spLocks noGrp="1"/>
          </p:cNvSpPr>
          <p:nvPr>
            <p:ph type="title"/>
          </p:nvPr>
        </p:nvSpPr>
        <p:spPr>
          <a:xfrm>
            <a:off x="2959560" y="567577"/>
            <a:ext cx="5728602" cy="848616"/>
          </a:xfrm>
          <a:prstGeom prst="rect">
            <a:avLst/>
          </a:prstGeom>
        </p:spPr>
        <p:txBody>
          <a:bodyPr spcFirstLastPara="1" wrap="square" lIns="91425" tIns="91425" rIns="91425" bIns="91425" anchor="t" anchorCtr="0">
            <a:noAutofit/>
          </a:bodyPr>
          <a:lstStyle/>
          <a:p>
            <a:pPr marL="0" marR="1764685" lvl="0" indent="0" algn="ctr" rtl="0">
              <a:spcBef>
                <a:spcPts val="2364"/>
              </a:spcBef>
              <a:spcAft>
                <a:spcPts val="0"/>
              </a:spcAft>
              <a:buNone/>
            </a:pPr>
            <a:r>
              <a:rPr lang="es" b="1" i="1" dirty="0">
                <a:latin typeface="Calibri"/>
                <a:ea typeface="Calibri"/>
                <a:cs typeface="Calibri"/>
                <a:sym typeface="Calibri"/>
              </a:rPr>
              <a:t>Moralidad </a:t>
            </a:r>
            <a:r>
              <a:rPr lang="es" b="1" dirty="0">
                <a:latin typeface="Calibri"/>
                <a:ea typeface="Calibri"/>
                <a:cs typeface="Calibri"/>
                <a:sym typeface="Calibri"/>
              </a:rPr>
              <a:t>desde Javier Milei </a:t>
            </a:r>
            <a:endParaRPr sz="3600" dirty="0"/>
          </a:p>
        </p:txBody>
      </p:sp>
      <p:sp>
        <p:nvSpPr>
          <p:cNvPr id="198" name="Google Shape;198;p23"/>
          <p:cNvSpPr txBox="1">
            <a:spLocks noGrp="1"/>
          </p:cNvSpPr>
          <p:nvPr>
            <p:ph type="body" idx="2"/>
          </p:nvPr>
        </p:nvSpPr>
        <p:spPr>
          <a:xfrm>
            <a:off x="2959562" y="2833526"/>
            <a:ext cx="5827840" cy="1481469"/>
          </a:xfrm>
          <a:prstGeom prst="rect">
            <a:avLst/>
          </a:prstGeom>
        </p:spPr>
        <p:txBody>
          <a:bodyPr spcFirstLastPara="1" wrap="square" lIns="91425" tIns="91425" rIns="91425" bIns="91425" anchor="t" anchorCtr="0">
            <a:normAutofit/>
          </a:bodyPr>
          <a:lstStyle/>
          <a:p>
            <a:pPr marL="18288" marR="2454" lvl="0" indent="8839" algn="just" rtl="0">
              <a:lnSpc>
                <a:spcPct val="152526"/>
              </a:lnSpc>
              <a:spcBef>
                <a:spcPts val="2164"/>
              </a:spcBef>
              <a:spcAft>
                <a:spcPts val="0"/>
              </a:spcAft>
              <a:buNone/>
            </a:pPr>
            <a:r>
              <a:rPr lang="es" sz="1200" dirty="0">
                <a:latin typeface="Calibri"/>
                <a:ea typeface="Calibri"/>
                <a:cs typeface="Calibri"/>
                <a:sym typeface="Calibri"/>
              </a:rPr>
              <a:t>La </a:t>
            </a:r>
            <a:r>
              <a:rPr lang="es" sz="1200" i="1" dirty="0">
                <a:latin typeface="Calibri"/>
                <a:ea typeface="Calibri"/>
                <a:cs typeface="Calibri"/>
                <a:sym typeface="Calibri"/>
              </a:rPr>
              <a:t>moralidad, </a:t>
            </a:r>
            <a:r>
              <a:rPr lang="es" sz="1200" dirty="0">
                <a:latin typeface="Calibri"/>
                <a:ea typeface="Calibri"/>
                <a:cs typeface="Calibri"/>
                <a:sym typeface="Calibri"/>
              </a:rPr>
              <a:t>en este caso, tiene el objetivo de ser el imán que atraiga en un auditorio general a todos aquellos que tienen nociones básicas de economía así como también a los que no.</a:t>
            </a:r>
            <a:endParaRPr dirty="0"/>
          </a:p>
        </p:txBody>
      </p:sp>
      <p:pic>
        <p:nvPicPr>
          <p:cNvPr id="6" name="Imagen 5">
            <a:extLst>
              <a:ext uri="{FF2B5EF4-FFF2-40B4-BE49-F238E27FC236}">
                <a16:creationId xmlns:a16="http://schemas.microsoft.com/office/drawing/2014/main" id="{0E200946-EAC6-9E69-7DF8-EC55727933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79" b="98007" l="10000" r="94219">
                        <a14:foregroundMark x1="55469" y1="17585" x2="67500" y2="10434"/>
                        <a14:foregroundMark x1="63828" y1="6096" x2="64766" y2="7737"/>
                        <a14:foregroundMark x1="61719" y1="45955" x2="61328" y2="89566"/>
                        <a14:foregroundMark x1="44766" y1="95076" x2="84609" y2="92145"/>
                        <a14:foregroundMark x1="65859" y1="96952" x2="72422" y2="98124"/>
                        <a14:foregroundMark x1="94219" y1="85580" x2="94219" y2="85815"/>
                        <a14:backgroundMark x1="83906" y1="97538" x2="96563" y2="97069"/>
                        <a14:backgroundMark x1="83125" y1="95428" x2="97422" y2="92614"/>
                        <a14:backgroundMark x1="97422" y1="92614" x2="97500" y2="92380"/>
                        <a14:backgroundMark x1="94453" y1="91794" x2="94453" y2="91794"/>
                        <a14:backgroundMark x1="94063" y1="90739" x2="94063" y2="90739"/>
                        <a14:backgroundMark x1="92656" y1="91559" x2="92656" y2="91559"/>
                        <a14:backgroundMark x1="79531" y1="78781" x2="79531" y2="78781"/>
                      </a14:backgroundRemoval>
                    </a14:imgEffect>
                  </a14:imgLayer>
                </a14:imgProps>
              </a:ext>
              <a:ext uri="{837473B0-CC2E-450A-ABE3-18F120FF3D39}">
                <a1611:picAttrSrcUrl xmlns:a1611="http://schemas.microsoft.com/office/drawing/2016/11/main" r:id="rId5"/>
              </a:ext>
            </a:extLst>
          </a:blip>
          <a:stretch>
            <a:fillRect/>
          </a:stretch>
        </p:blipFill>
        <p:spPr>
          <a:xfrm>
            <a:off x="-1846001" y="1693135"/>
            <a:ext cx="5177570" cy="3450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388825" y="656850"/>
            <a:ext cx="4408800" cy="761100"/>
          </a:xfrm>
          <a:prstGeom prst="rect">
            <a:avLst/>
          </a:prstGeom>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es" sz="1700">
                <a:latin typeface="Calibri"/>
                <a:ea typeface="Calibri"/>
                <a:cs typeface="Calibri"/>
                <a:sym typeface="Calibri"/>
              </a:rPr>
              <a:t>Una relación asimétrica entre el plano económico y el plano moral.</a:t>
            </a:r>
            <a:endParaRPr sz="1700"/>
          </a:p>
        </p:txBody>
      </p:sp>
      <p:sp>
        <p:nvSpPr>
          <p:cNvPr id="206" name="Google Shape;206;p24"/>
          <p:cNvSpPr txBox="1">
            <a:spLocks noGrp="1"/>
          </p:cNvSpPr>
          <p:nvPr>
            <p:ph type="title"/>
          </p:nvPr>
        </p:nvSpPr>
        <p:spPr>
          <a:xfrm>
            <a:off x="388825" y="1717225"/>
            <a:ext cx="3849300" cy="2165100"/>
          </a:xfrm>
          <a:prstGeom prst="rect">
            <a:avLst/>
          </a:prstGeom>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200">
                <a:latin typeface="Calibri"/>
                <a:ea typeface="Calibri"/>
                <a:cs typeface="Calibri"/>
                <a:sym typeface="Calibri"/>
              </a:rPr>
              <a:t>El plano de análisis económico queda relegado en un grado de inferioridad con respecto al plano </a:t>
            </a:r>
            <a:r>
              <a:rPr lang="es" sz="1200" i="1">
                <a:latin typeface="Calibri"/>
                <a:ea typeface="Calibri"/>
                <a:cs typeface="Calibri"/>
                <a:sym typeface="Calibri"/>
              </a:rPr>
              <a:t>moralidad</a:t>
            </a:r>
            <a:r>
              <a:rPr lang="es" sz="1200">
                <a:latin typeface="Calibri"/>
                <a:ea typeface="Calibri"/>
                <a:cs typeface="Calibri"/>
                <a:sym typeface="Calibri"/>
              </a:rPr>
              <a:t>, es decir, para que un concepto económico cumpla sus fines argumentativos, necesariamente debe ser interpelado con vistas a la </a:t>
            </a:r>
            <a:r>
              <a:rPr lang="es" sz="1200" i="1">
                <a:latin typeface="Calibri"/>
                <a:ea typeface="Calibri"/>
                <a:cs typeface="Calibri"/>
                <a:sym typeface="Calibri"/>
              </a:rPr>
              <a:t>moral</a:t>
            </a:r>
            <a:r>
              <a:rPr lang="es" sz="1200">
                <a:latin typeface="Calibri"/>
                <a:ea typeface="Calibri"/>
                <a:cs typeface="Calibri"/>
                <a:sym typeface="Calibri"/>
              </a:rPr>
              <a:t>, incluso si nos atrevemos a más, podemos decir que existe una relación de superioridad indisociable de éste área (</a:t>
            </a:r>
            <a:r>
              <a:rPr lang="es" sz="1200" i="1">
                <a:latin typeface="Calibri"/>
                <a:ea typeface="Calibri"/>
                <a:cs typeface="Calibri"/>
                <a:sym typeface="Calibri"/>
              </a:rPr>
              <a:t>moralidad</a:t>
            </a:r>
            <a:r>
              <a:rPr lang="es" sz="1200">
                <a:latin typeface="Calibri"/>
                <a:ea typeface="Calibri"/>
                <a:cs typeface="Calibri"/>
                <a:sym typeface="Calibri"/>
              </a:rPr>
              <a:t>) para con los conceptos económicos-políticos-sociales. </a:t>
            </a:r>
            <a:endParaRPr sz="1700"/>
          </a:p>
        </p:txBody>
      </p:sp>
      <p:pic>
        <p:nvPicPr>
          <p:cNvPr id="2" name="deuda-inmoral-discurso-de-javier-milei-en-espana-discurso-completo-en-viva-22_p14Ps3ZM">
            <a:hlinkClick r:id="" action="ppaction://media"/>
            <a:extLst>
              <a:ext uri="{FF2B5EF4-FFF2-40B4-BE49-F238E27FC236}">
                <a16:creationId xmlns:a16="http://schemas.microsoft.com/office/drawing/2014/main" id="{66A658FD-B47F-A854-A9AA-DDBDC5D3DB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10004" y="1037400"/>
            <a:ext cx="4345171" cy="2444158"/>
          </a:xfrm>
          <a:prstGeom prst="rect">
            <a:avLst/>
          </a:prstGeom>
          <a:ln w="38100" cap="sq">
            <a:solidFill>
              <a:srgbClr val="000000"/>
            </a:solidFill>
            <a:prstDash val="solid"/>
            <a:miter lim="800000"/>
          </a:ln>
          <a:effectLst>
            <a:outerShdw blurRad="152400" dist="317500" dir="5400000" sx="90000" sy="-19000" rotWithShape="0">
              <a:prstClr val="black">
                <a:alpha val="15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1251373" y="288574"/>
            <a:ext cx="5534100" cy="824299"/>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La moralidad y su relacion con la rentabilidad del privado.</a:t>
            </a:r>
            <a:endParaRPr dirty="0"/>
          </a:p>
        </p:txBody>
      </p:sp>
      <p:sp>
        <p:nvSpPr>
          <p:cNvPr id="213" name="Google Shape;213;p25"/>
          <p:cNvSpPr txBox="1"/>
          <p:nvPr/>
        </p:nvSpPr>
        <p:spPr>
          <a:xfrm>
            <a:off x="76850" y="1430275"/>
            <a:ext cx="4102500" cy="2528400"/>
          </a:xfrm>
          <a:prstGeom prst="rect">
            <a:avLst/>
          </a:prstGeom>
          <a:noFill/>
          <a:ln>
            <a:noFill/>
          </a:ln>
        </p:spPr>
        <p:txBody>
          <a:bodyPr spcFirstLastPara="1" wrap="square" lIns="91425" tIns="91425" rIns="91425" bIns="91425" anchor="t" anchorCtr="0">
            <a:spAutoFit/>
          </a:bodyPr>
          <a:lstStyle/>
          <a:p>
            <a:pPr marL="21031" marR="2518" lvl="0" indent="0" algn="just" rtl="0">
              <a:lnSpc>
                <a:spcPct val="152526"/>
              </a:lnSpc>
              <a:spcBef>
                <a:spcPts val="0"/>
              </a:spcBef>
              <a:spcAft>
                <a:spcPts val="0"/>
              </a:spcAft>
              <a:buNone/>
            </a:pPr>
            <a:r>
              <a:rPr lang="es" sz="1500">
                <a:solidFill>
                  <a:schemeClr val="lt1"/>
                </a:solidFill>
                <a:latin typeface="Calibri"/>
                <a:ea typeface="Calibri"/>
                <a:cs typeface="Calibri"/>
                <a:sym typeface="Calibri"/>
              </a:rPr>
              <a:t>Según el juicio de Javier, M. estaría dentro de los parámetros de lo </a:t>
            </a:r>
            <a:r>
              <a:rPr lang="es" sz="1500" i="1">
                <a:solidFill>
                  <a:schemeClr val="lt1"/>
                </a:solidFill>
                <a:latin typeface="Calibri"/>
                <a:ea typeface="Calibri"/>
                <a:cs typeface="Calibri"/>
                <a:sym typeface="Calibri"/>
              </a:rPr>
              <a:t>moralmente </a:t>
            </a:r>
            <a:r>
              <a:rPr lang="es" sz="1500">
                <a:solidFill>
                  <a:schemeClr val="lt1"/>
                </a:solidFill>
                <a:latin typeface="Calibri"/>
                <a:ea typeface="Calibri"/>
                <a:cs typeface="Calibri"/>
                <a:sym typeface="Calibri"/>
              </a:rPr>
              <a:t>correcto la inexistencia de servicios que el mercado por no encontrar rentabilidad no los brinda. Por ejemplo, la creación de un acueducto en sitios alejados del país, para el diputado, la asignación de estas posibilidades no serían cubiertas.</a:t>
            </a:r>
            <a:endParaRPr sz="1500">
              <a:solidFill>
                <a:schemeClr val="lt1"/>
              </a:solidFill>
              <a:latin typeface="Lato"/>
              <a:ea typeface="Lato"/>
              <a:cs typeface="Lato"/>
              <a:sym typeface="Lato"/>
            </a:endParaRPr>
          </a:p>
        </p:txBody>
      </p:sp>
      <p:pic>
        <p:nvPicPr>
          <p:cNvPr id="2" name="sos-inmoral-alejandro-mano-a-mano-con-javier-milei-en-animales-sueltos-trim_qweRHMHj">
            <a:hlinkClick r:id="" action="ppaction://media"/>
            <a:extLst>
              <a:ext uri="{FF2B5EF4-FFF2-40B4-BE49-F238E27FC236}">
                <a16:creationId xmlns:a16="http://schemas.microsoft.com/office/drawing/2014/main" id="{705749EC-88AE-85ED-7427-2E3E424D07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5171" y="1366479"/>
            <a:ext cx="4494933" cy="2528400"/>
          </a:xfrm>
          <a:prstGeom prst="rect">
            <a:avLst/>
          </a:prstGeom>
          <a:ln w="38100" cap="sq">
            <a:solidFill>
              <a:srgbClr val="000000"/>
            </a:solidFill>
            <a:prstDash val="solid"/>
            <a:miter lim="800000"/>
          </a:ln>
          <a:effectLst>
            <a:outerShdw blurRad="152400" dist="317500" dir="5400000" sx="90000" sy="-19000" rotWithShape="0">
              <a:prstClr val="black">
                <a:alpha val="15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4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6"/>
          <p:cNvSpPr txBox="1"/>
          <p:nvPr/>
        </p:nvSpPr>
        <p:spPr>
          <a:xfrm>
            <a:off x="136350" y="991525"/>
            <a:ext cx="4216500" cy="3811800"/>
          </a:xfrm>
          <a:prstGeom prst="rect">
            <a:avLst/>
          </a:prstGeom>
          <a:noFill/>
          <a:ln>
            <a:noFill/>
          </a:ln>
        </p:spPr>
        <p:txBody>
          <a:bodyPr spcFirstLastPara="1" wrap="square" lIns="91425" tIns="91425" rIns="91425" bIns="91425" anchor="t" anchorCtr="0">
            <a:spAutoFit/>
          </a:bodyPr>
          <a:lstStyle/>
          <a:p>
            <a:pPr marL="21031" marR="2694" lvl="0" indent="0" algn="just" rtl="0">
              <a:lnSpc>
                <a:spcPct val="152526"/>
              </a:lnSpc>
              <a:spcBef>
                <a:spcPts val="167"/>
              </a:spcBef>
              <a:spcAft>
                <a:spcPts val="0"/>
              </a:spcAft>
              <a:buNone/>
            </a:pPr>
            <a:r>
              <a:rPr lang="es" sz="1600">
                <a:solidFill>
                  <a:schemeClr val="lt1"/>
                </a:solidFill>
                <a:latin typeface="Calibri"/>
                <a:ea typeface="Calibri"/>
                <a:cs typeface="Calibri"/>
                <a:sym typeface="Calibri"/>
              </a:rPr>
              <a:t>Lejos de presentar perspectivas liberales, pareciera entenderse cercana al utilitarismo neo-conservador, que interpela a pensar en el beneficio de las mayorías en detrimento de las minorías, en la intervención de J. Milei se puede observar principalmente una arremetida para con las minorías históricamente reprimidas y desplazadas, como lo son, por ejemplo, las comunidades originarias, el colectivo LGBTIQ, los grupos ecologistas, entre otros. </a:t>
            </a:r>
            <a:endParaRPr sz="1600">
              <a:solidFill>
                <a:schemeClr val="lt1"/>
              </a:solidFill>
              <a:latin typeface="Calibri"/>
              <a:ea typeface="Calibri"/>
              <a:cs typeface="Calibri"/>
              <a:sym typeface="Calibri"/>
            </a:endParaRPr>
          </a:p>
        </p:txBody>
      </p:sp>
      <p:sp>
        <p:nvSpPr>
          <p:cNvPr id="220" name="Google Shape;220;p26"/>
          <p:cNvSpPr txBox="1"/>
          <p:nvPr/>
        </p:nvSpPr>
        <p:spPr>
          <a:xfrm>
            <a:off x="136350" y="456200"/>
            <a:ext cx="3000000" cy="477000"/>
          </a:xfrm>
          <a:prstGeom prst="rect">
            <a:avLst/>
          </a:prstGeom>
          <a:noFill/>
          <a:ln>
            <a:noFill/>
          </a:ln>
        </p:spPr>
        <p:txBody>
          <a:bodyPr spcFirstLastPara="1" wrap="square" lIns="91425" tIns="91425" rIns="91425" bIns="91425" anchor="t" anchorCtr="0">
            <a:spAutoFit/>
          </a:bodyPr>
          <a:lstStyle/>
          <a:p>
            <a:pPr marL="21031" marR="2694" lvl="0" indent="6095" algn="just" rtl="0">
              <a:lnSpc>
                <a:spcPct val="152526"/>
              </a:lnSpc>
              <a:spcBef>
                <a:spcPts val="167"/>
              </a:spcBef>
              <a:spcAft>
                <a:spcPts val="0"/>
              </a:spcAft>
              <a:buNone/>
            </a:pPr>
            <a:r>
              <a:rPr lang="es" sz="1900" b="1">
                <a:solidFill>
                  <a:schemeClr val="lt1"/>
                </a:solidFill>
                <a:latin typeface="Calibri"/>
                <a:ea typeface="Calibri"/>
                <a:cs typeface="Calibri"/>
                <a:sym typeface="Calibri"/>
              </a:rPr>
              <a:t>Una moral conservadora.</a:t>
            </a:r>
            <a:endParaRPr sz="2100" b="1"/>
          </a:p>
        </p:txBody>
      </p:sp>
      <p:pic>
        <p:nvPicPr>
          <p:cNvPr id="2" name="brutsocialismo-ideologia-de-genero-etc-al-discurso-de-javier-milei-en-espana_DLaa9mds">
            <a:hlinkClick r:id="" action="ppaction://media"/>
            <a:extLst>
              <a:ext uri="{FF2B5EF4-FFF2-40B4-BE49-F238E27FC236}">
                <a16:creationId xmlns:a16="http://schemas.microsoft.com/office/drawing/2014/main" id="{138DBF3E-2DEB-DEFB-469C-B51A852681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0" y="1215416"/>
            <a:ext cx="4216500" cy="2371781"/>
          </a:xfrm>
          <a:prstGeom prst="rect">
            <a:avLst/>
          </a:prstGeom>
          <a:ln w="38100" cap="sq">
            <a:solidFill>
              <a:srgbClr val="000000"/>
            </a:solidFill>
            <a:prstDash val="solid"/>
            <a:miter lim="800000"/>
          </a:ln>
          <a:effectLst>
            <a:outerShdw blurRad="152400" dist="317500" dir="5400000" sx="90000" sy="-19000" rotWithShape="0">
              <a:prstClr val="black">
                <a:alpha val="15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ctrTitle"/>
          </p:nvPr>
        </p:nvSpPr>
        <p:spPr>
          <a:xfrm>
            <a:off x="3551273" y="763933"/>
            <a:ext cx="5388069" cy="2292974"/>
          </a:xfrm>
          <a:prstGeom prst="rect">
            <a:avLst/>
          </a:prstGeom>
        </p:spPr>
        <p:txBody>
          <a:bodyPr spcFirstLastPara="1" wrap="square" lIns="91425" tIns="91425" rIns="91425" bIns="91425" anchor="t" anchorCtr="0">
            <a:noAutofit/>
          </a:bodyPr>
          <a:lstStyle/>
          <a:p>
            <a:pPr marL="14935" marR="1916" lvl="0" indent="4724" algn="just" rtl="0">
              <a:lnSpc>
                <a:spcPct val="152526"/>
              </a:lnSpc>
              <a:spcBef>
                <a:spcPts val="167"/>
              </a:spcBef>
              <a:spcAft>
                <a:spcPts val="0"/>
              </a:spcAft>
              <a:buNone/>
            </a:pPr>
            <a:r>
              <a:rPr lang="es" sz="1500" dirty="0">
                <a:latin typeface="Calibri"/>
                <a:ea typeface="Calibri"/>
                <a:cs typeface="Calibri"/>
                <a:sym typeface="Calibri"/>
              </a:rPr>
              <a:t>Cuando hace referencia a las cuestiones económicas, apela a recuperar ideas cercanas al anarquismo, donde la libertad actuaría en su máxima expresión, a exceptcion de cuando se refiere a las cuestiones relativas al ámbito privado, cuando hace mención de la familia, los pluriculturalismos, o minorías sociales, su discurso se torna cercano a las corrientes conservadoras.</a:t>
            </a:r>
            <a:endParaRPr sz="1500" dirty="0"/>
          </a:p>
        </p:txBody>
      </p:sp>
      <p:sp>
        <p:nvSpPr>
          <p:cNvPr id="4" name="Rectángulo 3">
            <a:extLst>
              <a:ext uri="{FF2B5EF4-FFF2-40B4-BE49-F238E27FC236}">
                <a16:creationId xmlns:a16="http://schemas.microsoft.com/office/drawing/2014/main" id="{C3C00DF8-E939-0479-1B48-58571B857BFA}"/>
              </a:ext>
            </a:extLst>
          </p:cNvPr>
          <p:cNvSpPr/>
          <p:nvPr/>
        </p:nvSpPr>
        <p:spPr>
          <a:xfrm>
            <a:off x="607050" y="3260651"/>
            <a:ext cx="7929900" cy="111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6" name="Google Shape;226;p27"/>
          <p:cNvSpPr txBox="1"/>
          <p:nvPr/>
        </p:nvSpPr>
        <p:spPr>
          <a:xfrm>
            <a:off x="607050" y="2853162"/>
            <a:ext cx="7929900" cy="1119900"/>
          </a:xfrm>
          <a:prstGeom prst="rect">
            <a:avLst/>
          </a:prstGeom>
          <a:noFill/>
          <a:ln>
            <a:noFill/>
          </a:ln>
        </p:spPr>
        <p:txBody>
          <a:bodyPr spcFirstLastPara="1" wrap="square" lIns="91425" tIns="91425" rIns="91425" bIns="91425" anchor="t" anchorCtr="0">
            <a:spAutoFit/>
          </a:bodyPr>
          <a:lstStyle/>
          <a:p>
            <a:pPr marL="0" marR="6563" lvl="0" indent="16916" algn="just" rtl="0">
              <a:lnSpc>
                <a:spcPct val="152526"/>
              </a:lnSpc>
              <a:spcBef>
                <a:spcPts val="2364"/>
              </a:spcBef>
              <a:spcAft>
                <a:spcPts val="0"/>
              </a:spcAft>
              <a:buNone/>
            </a:pPr>
            <a:r>
              <a:rPr lang="es" sz="1500" dirty="0">
                <a:solidFill>
                  <a:schemeClr val="lt1"/>
                </a:solidFill>
                <a:latin typeface="Calibri"/>
                <a:ea typeface="Calibri"/>
                <a:cs typeface="Calibri"/>
                <a:sym typeface="Calibri"/>
              </a:rPr>
              <a:t>Las metáforas religiosas emergen de un orador impregnado de valores conservadores que tienen como fin buscar sitios comunes entre quienes son receptores del discurso. Claramente se refleja que “</a:t>
            </a:r>
            <a:r>
              <a:rPr lang="es" sz="1500" i="1" dirty="0">
                <a:solidFill>
                  <a:schemeClr val="lt1"/>
                </a:solidFill>
                <a:latin typeface="Calibri"/>
                <a:ea typeface="Calibri"/>
                <a:cs typeface="Calibri"/>
                <a:sym typeface="Calibri"/>
              </a:rPr>
              <a:t>el conservadurismo también se asocia con frecuencia a la religión.</a:t>
            </a:r>
            <a:r>
              <a:rPr lang="es" sz="1500" dirty="0">
                <a:solidFill>
                  <a:schemeClr val="lt1"/>
                </a:solidFill>
                <a:latin typeface="Calibri"/>
                <a:ea typeface="Calibri"/>
                <a:cs typeface="Calibri"/>
                <a:sym typeface="Calibri"/>
              </a:rPr>
              <a:t>”(De Benoist; 2020: 4) </a:t>
            </a:r>
            <a:endParaRPr sz="1500" dirty="0">
              <a:solidFill>
                <a:schemeClr val="lt1"/>
              </a:solidFill>
              <a:latin typeface="Calibri"/>
              <a:ea typeface="Calibri"/>
              <a:cs typeface="Calibri"/>
              <a:sym typeface="Calibri"/>
            </a:endParaRPr>
          </a:p>
        </p:txBody>
      </p:sp>
      <p:grpSp>
        <p:nvGrpSpPr>
          <p:cNvPr id="14" name="Grupo 13">
            <a:extLst>
              <a:ext uri="{FF2B5EF4-FFF2-40B4-BE49-F238E27FC236}">
                <a16:creationId xmlns:a16="http://schemas.microsoft.com/office/drawing/2014/main" id="{74C14EF6-CBFC-9BAC-7999-AFD7E61FB219}"/>
              </a:ext>
            </a:extLst>
          </p:cNvPr>
          <p:cNvGrpSpPr/>
          <p:nvPr/>
        </p:nvGrpSpPr>
        <p:grpSpPr>
          <a:xfrm>
            <a:off x="836006" y="980297"/>
            <a:ext cx="2486311" cy="2004700"/>
            <a:chOff x="468956" y="389818"/>
            <a:chExt cx="2486311" cy="2004700"/>
          </a:xfrm>
        </p:grpSpPr>
        <p:pic>
          <p:nvPicPr>
            <p:cNvPr id="6" name="Imagen 5">
              <a:extLst>
                <a:ext uri="{FF2B5EF4-FFF2-40B4-BE49-F238E27FC236}">
                  <a16:creationId xmlns:a16="http://schemas.microsoft.com/office/drawing/2014/main" id="{5567D419-B2D8-621F-B289-A14C8307F9F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1241" t="12345" r="45779" b="9321"/>
            <a:stretch/>
          </p:blipFill>
          <p:spPr>
            <a:xfrm>
              <a:off x="468956" y="389818"/>
              <a:ext cx="907312" cy="1033540"/>
            </a:xfrm>
            <a:prstGeom prst="rect">
              <a:avLst/>
            </a:prstGeom>
          </p:spPr>
        </p:pic>
        <p:pic>
          <p:nvPicPr>
            <p:cNvPr id="8" name="Imagen 7">
              <a:extLst>
                <a:ext uri="{FF2B5EF4-FFF2-40B4-BE49-F238E27FC236}">
                  <a16:creationId xmlns:a16="http://schemas.microsoft.com/office/drawing/2014/main" id="{410ACD4E-403B-735D-95D5-ACD8F8FC37A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68956" y="1430068"/>
              <a:ext cx="1446675" cy="964450"/>
            </a:xfrm>
            <a:prstGeom prst="rect">
              <a:avLst/>
            </a:prstGeom>
          </p:spPr>
        </p:pic>
        <p:pic>
          <p:nvPicPr>
            <p:cNvPr id="10" name="Imagen 9">
              <a:extLst>
                <a:ext uri="{FF2B5EF4-FFF2-40B4-BE49-F238E27FC236}">
                  <a16:creationId xmlns:a16="http://schemas.microsoft.com/office/drawing/2014/main" id="{79BEBED5-B36E-DED6-4310-B88F8DFFE6FB}"/>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7177" r="16861"/>
            <a:stretch/>
          </p:blipFill>
          <p:spPr>
            <a:xfrm>
              <a:off x="1417738" y="389818"/>
              <a:ext cx="1537529" cy="1028905"/>
            </a:xfrm>
            <a:prstGeom prst="rect">
              <a:avLst/>
            </a:prstGeom>
          </p:spPr>
        </p:pic>
        <p:pic>
          <p:nvPicPr>
            <p:cNvPr id="13" name="Imagen 12">
              <a:extLst>
                <a:ext uri="{FF2B5EF4-FFF2-40B4-BE49-F238E27FC236}">
                  <a16:creationId xmlns:a16="http://schemas.microsoft.com/office/drawing/2014/main" id="{B55C5443-8FCE-DF76-C741-16381E657481}"/>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17058" t="5374" r="14135" b="4827"/>
            <a:stretch/>
          </p:blipFill>
          <p:spPr>
            <a:xfrm>
              <a:off x="1977591" y="1442770"/>
              <a:ext cx="972360" cy="951748"/>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body" idx="1"/>
          </p:nvPr>
        </p:nvSpPr>
        <p:spPr>
          <a:xfrm>
            <a:off x="1054789" y="1237877"/>
            <a:ext cx="3798900" cy="2415900"/>
          </a:xfrm>
          <a:prstGeom prst="rect">
            <a:avLst/>
          </a:prstGeom>
        </p:spPr>
        <p:txBody>
          <a:bodyPr spcFirstLastPara="1" wrap="square" lIns="91425" tIns="91425" rIns="91425" bIns="91425" anchor="t" anchorCtr="0">
            <a:normAutofit/>
          </a:bodyPr>
          <a:lstStyle/>
          <a:p>
            <a:pPr marL="21183" marR="28940" lvl="0" indent="5943" algn="just" rtl="0">
              <a:lnSpc>
                <a:spcPct val="152526"/>
              </a:lnSpc>
              <a:spcBef>
                <a:spcPts val="167"/>
              </a:spcBef>
              <a:spcAft>
                <a:spcPts val="0"/>
              </a:spcAft>
              <a:buNone/>
            </a:pPr>
            <a:r>
              <a:rPr lang="es" sz="1200" dirty="0">
                <a:latin typeface="Calibri"/>
                <a:ea typeface="Calibri"/>
                <a:cs typeface="Calibri"/>
                <a:sym typeface="Calibri"/>
              </a:rPr>
              <a:t>El área </a:t>
            </a:r>
            <a:r>
              <a:rPr lang="es" sz="1200" i="1" dirty="0">
                <a:latin typeface="Calibri"/>
                <a:ea typeface="Calibri"/>
                <a:cs typeface="Calibri"/>
                <a:sym typeface="Calibri"/>
              </a:rPr>
              <a:t>moralidad </a:t>
            </a:r>
            <a:r>
              <a:rPr lang="es" sz="1200" dirty="0">
                <a:latin typeface="Calibri"/>
                <a:ea typeface="Calibri"/>
                <a:cs typeface="Calibri"/>
                <a:sym typeface="Calibri"/>
              </a:rPr>
              <a:t>es insertada en el discurso del diputado desde una perspectiva ampliada, donde se constituye como un ordenador común, no solo de los actos humanos en sí, sino de las medidas adoptadas por los gobiernos tanto en políticas sociales o económicas como en políticas que atraviesan el ámbito privado</a:t>
            </a:r>
            <a:endParaRPr dirty="0"/>
          </a:p>
        </p:txBody>
      </p:sp>
      <p:sp>
        <p:nvSpPr>
          <p:cNvPr id="232" name="Google Shape;232;p28"/>
          <p:cNvSpPr txBox="1">
            <a:spLocks noGrp="1"/>
          </p:cNvSpPr>
          <p:nvPr>
            <p:ph type="title"/>
          </p:nvPr>
        </p:nvSpPr>
        <p:spPr>
          <a:xfrm>
            <a:off x="1083143" y="903568"/>
            <a:ext cx="2857992" cy="619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dirty="0"/>
              <a:t>Conclusiones</a:t>
            </a:r>
            <a:endParaRPr dirty="0"/>
          </a:p>
        </p:txBody>
      </p:sp>
      <p:sp>
        <p:nvSpPr>
          <p:cNvPr id="233" name="Google Shape;233;p28"/>
          <p:cNvSpPr txBox="1"/>
          <p:nvPr/>
        </p:nvSpPr>
        <p:spPr>
          <a:xfrm>
            <a:off x="4853689" y="2374943"/>
            <a:ext cx="3728400" cy="2372400"/>
          </a:xfrm>
          <a:prstGeom prst="rect">
            <a:avLst/>
          </a:prstGeom>
          <a:noFill/>
          <a:ln>
            <a:noFill/>
          </a:ln>
        </p:spPr>
        <p:txBody>
          <a:bodyPr spcFirstLastPara="1" wrap="square" lIns="91425" tIns="91425" rIns="91425" bIns="91425" anchor="t" anchorCtr="0">
            <a:spAutoFit/>
          </a:bodyPr>
          <a:lstStyle/>
          <a:p>
            <a:pPr marL="21183" marR="35932" lvl="0" indent="5943" algn="just" rtl="0">
              <a:lnSpc>
                <a:spcPct val="152527"/>
              </a:lnSpc>
              <a:spcBef>
                <a:spcPts val="167"/>
              </a:spcBef>
              <a:spcAft>
                <a:spcPts val="0"/>
              </a:spcAft>
              <a:buNone/>
            </a:pPr>
            <a:r>
              <a:rPr lang="es" sz="1200" dirty="0">
                <a:solidFill>
                  <a:schemeClr val="lt1"/>
                </a:solidFill>
                <a:latin typeface="Calibri"/>
                <a:ea typeface="Calibri"/>
                <a:cs typeface="Calibri"/>
                <a:sym typeface="Calibri"/>
              </a:rPr>
              <a:t>Además actúa como eje delimitador de un área, en primer momento excluyente, al que denominamos como </a:t>
            </a:r>
            <a:r>
              <a:rPr lang="es" sz="1200" i="1" dirty="0">
                <a:solidFill>
                  <a:schemeClr val="lt1"/>
                </a:solidFill>
                <a:latin typeface="Calibri"/>
                <a:ea typeface="Calibri"/>
                <a:cs typeface="Calibri"/>
                <a:sym typeface="Calibri"/>
              </a:rPr>
              <a:t>inmoralidad, </a:t>
            </a:r>
            <a:r>
              <a:rPr lang="es" sz="1200" dirty="0">
                <a:solidFill>
                  <a:schemeClr val="lt1"/>
                </a:solidFill>
                <a:latin typeface="Calibri"/>
                <a:ea typeface="Calibri"/>
                <a:cs typeface="Calibri"/>
                <a:sym typeface="Calibri"/>
              </a:rPr>
              <a:t>pero que a la vez se constituye como un lugar común de referencias que incluye: </a:t>
            </a:r>
            <a:r>
              <a:rPr lang="es" sz="1200" i="1" dirty="0">
                <a:solidFill>
                  <a:schemeClr val="lt1"/>
                </a:solidFill>
                <a:latin typeface="Calibri"/>
                <a:ea typeface="Calibri"/>
                <a:cs typeface="Calibri"/>
                <a:sym typeface="Calibri"/>
              </a:rPr>
              <a:t>moralidad</a:t>
            </a:r>
            <a:r>
              <a:rPr lang="es" sz="1200" dirty="0">
                <a:solidFill>
                  <a:schemeClr val="lt1"/>
                </a:solidFill>
                <a:latin typeface="Calibri"/>
                <a:ea typeface="Calibri"/>
                <a:cs typeface="Calibri"/>
                <a:sym typeface="Calibri"/>
              </a:rPr>
              <a:t>. Lo paradójico resulta ser la condescendencia relativa al ámbito (privado o público) al cual se refiere, para calificar la acción concreta. </a:t>
            </a:r>
            <a:endParaRPr sz="1200" dirty="0">
              <a:solidFill>
                <a:schemeClr val="lt1"/>
              </a:solidFill>
              <a:latin typeface="Calibri"/>
              <a:ea typeface="Calibri"/>
              <a:cs typeface="Calibri"/>
              <a:sym typeface="Calibri"/>
            </a:endParaRPr>
          </a:p>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1297500" y="393750"/>
            <a:ext cx="3798900" cy="65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Bibliografía:</a:t>
            </a:r>
            <a:endParaRPr/>
          </a:p>
        </p:txBody>
      </p:sp>
      <p:sp>
        <p:nvSpPr>
          <p:cNvPr id="239" name="Google Shape;239;p29"/>
          <p:cNvSpPr txBox="1">
            <a:spLocks noGrp="1"/>
          </p:cNvSpPr>
          <p:nvPr>
            <p:ph type="body" idx="1"/>
          </p:nvPr>
        </p:nvSpPr>
        <p:spPr>
          <a:xfrm>
            <a:off x="812125" y="898275"/>
            <a:ext cx="7801200" cy="3937500"/>
          </a:xfrm>
          <a:prstGeom prst="rect">
            <a:avLst/>
          </a:prstGeom>
        </p:spPr>
        <p:txBody>
          <a:bodyPr spcFirstLastPara="1" wrap="square" lIns="91425" tIns="91425" rIns="91425" bIns="91425" anchor="t" anchorCtr="0">
            <a:noAutofit/>
          </a:bodyPr>
          <a:lstStyle/>
          <a:p>
            <a:pPr marL="251459" marR="40384" lvl="0" indent="4419" algn="just" rtl="0">
              <a:lnSpc>
                <a:spcPct val="152526"/>
              </a:lnSpc>
              <a:spcBef>
                <a:spcPts val="797"/>
              </a:spcBef>
              <a:spcAft>
                <a:spcPts val="0"/>
              </a:spcAft>
              <a:buSzPts val="358"/>
              <a:buNone/>
            </a:pPr>
            <a:r>
              <a:rPr lang="es" sz="850">
                <a:latin typeface="Calibri"/>
                <a:ea typeface="Calibri"/>
                <a:cs typeface="Calibri"/>
                <a:sym typeface="Calibri"/>
              </a:rPr>
              <a:t>1. Acebal, M. (2009): “EL TOPOS: FORMA Y CONTEXTO DE LOS DISCURSOS ”; en Actas del Congreso de la Sociedad de Estudios Morfológicos de la Argentina - SEMA. 2. De Benoist, A. (2020): </a:t>
            </a:r>
            <a:r>
              <a:rPr lang="es" sz="850" i="1">
                <a:latin typeface="Calibri"/>
                <a:ea typeface="Calibri"/>
                <a:cs typeface="Calibri"/>
                <a:sym typeface="Calibri"/>
              </a:rPr>
              <a:t>Contra el liberalismo</a:t>
            </a:r>
            <a:r>
              <a:rPr lang="es" sz="850">
                <a:latin typeface="Calibri"/>
                <a:ea typeface="Calibri"/>
                <a:cs typeface="Calibri"/>
                <a:sym typeface="Calibri"/>
              </a:rPr>
              <a:t>, Ediciones Insólitas, Madrid. Cap IX. “Conservar ¿El qué? Los equívocos del conservadurismo” </a:t>
            </a:r>
            <a:endParaRPr sz="850">
              <a:latin typeface="Calibri"/>
              <a:ea typeface="Calibri"/>
              <a:cs typeface="Calibri"/>
              <a:sym typeface="Calibri"/>
            </a:endParaRPr>
          </a:p>
          <a:p>
            <a:pPr marL="484479" marR="45340" lvl="0" indent="-233933" algn="just" rtl="0">
              <a:lnSpc>
                <a:spcPct val="152526"/>
              </a:lnSpc>
              <a:spcBef>
                <a:spcPts val="167"/>
              </a:spcBef>
              <a:spcAft>
                <a:spcPts val="0"/>
              </a:spcAft>
              <a:buSzPts val="358"/>
              <a:buNone/>
            </a:pPr>
            <a:r>
              <a:rPr lang="es" sz="850">
                <a:latin typeface="Calibri"/>
                <a:ea typeface="Calibri"/>
                <a:cs typeface="Calibri"/>
                <a:sym typeface="Calibri"/>
              </a:rPr>
              <a:t>3. Ducrot, O. y Anscombre, J-C. (1988) La argumentación en la lengua. Madrid: Gredos, 1994. </a:t>
            </a:r>
            <a:endParaRPr sz="850">
              <a:latin typeface="Calibri"/>
              <a:ea typeface="Calibri"/>
              <a:cs typeface="Calibri"/>
              <a:sym typeface="Calibri"/>
            </a:endParaRPr>
          </a:p>
          <a:p>
            <a:pPr marL="246430" marR="45392" lvl="0" indent="-3962" algn="just" rtl="0">
              <a:lnSpc>
                <a:spcPct val="152526"/>
              </a:lnSpc>
              <a:spcBef>
                <a:spcPts val="167"/>
              </a:spcBef>
              <a:spcAft>
                <a:spcPts val="0"/>
              </a:spcAft>
              <a:buSzPts val="358"/>
              <a:buNone/>
            </a:pPr>
            <a:r>
              <a:rPr lang="es" sz="850">
                <a:latin typeface="Calibri"/>
                <a:ea typeface="Calibri"/>
                <a:cs typeface="Calibri"/>
                <a:sym typeface="Calibri"/>
              </a:rPr>
              <a:t>4. Foucault, M. (2005): “</a:t>
            </a:r>
            <a:r>
              <a:rPr lang="es" sz="850" i="1">
                <a:latin typeface="Calibri"/>
                <a:ea typeface="Calibri"/>
                <a:cs typeface="Calibri"/>
                <a:sym typeface="Calibri"/>
              </a:rPr>
              <a:t>El orden del discurso”</a:t>
            </a:r>
            <a:r>
              <a:rPr lang="es" sz="850">
                <a:latin typeface="Calibri"/>
                <a:ea typeface="Calibri"/>
                <a:cs typeface="Calibri"/>
                <a:sym typeface="Calibri"/>
              </a:rPr>
              <a:t>. Buenos Aires: Tusquets. 5. Hayek, F. (2007): </a:t>
            </a:r>
            <a:r>
              <a:rPr lang="es" sz="850" i="1">
                <a:latin typeface="Calibri"/>
                <a:ea typeface="Calibri"/>
                <a:cs typeface="Calibri"/>
                <a:sym typeface="Calibri"/>
              </a:rPr>
              <a:t>Camino de Servidumbre</a:t>
            </a:r>
            <a:r>
              <a:rPr lang="es" sz="850">
                <a:latin typeface="Calibri"/>
                <a:ea typeface="Calibri"/>
                <a:cs typeface="Calibri"/>
                <a:sym typeface="Calibri"/>
              </a:rPr>
              <a:t>, Alianza Editorial, Madrid. Capítulo 3; “Individualismo y colectivismo”. </a:t>
            </a:r>
            <a:endParaRPr sz="850">
              <a:latin typeface="Calibri"/>
              <a:ea typeface="Calibri"/>
              <a:cs typeface="Calibri"/>
              <a:sym typeface="Calibri"/>
            </a:endParaRPr>
          </a:p>
          <a:p>
            <a:pPr marL="478231" marR="44602" lvl="0" indent="-227380" algn="just" rtl="0">
              <a:lnSpc>
                <a:spcPct val="152527"/>
              </a:lnSpc>
              <a:spcBef>
                <a:spcPts val="167"/>
              </a:spcBef>
              <a:spcAft>
                <a:spcPts val="0"/>
              </a:spcAft>
              <a:buSzPts val="358"/>
              <a:buNone/>
            </a:pPr>
            <a:r>
              <a:rPr lang="es" sz="850">
                <a:latin typeface="Calibri"/>
                <a:ea typeface="Calibri"/>
                <a:cs typeface="Calibri"/>
                <a:sym typeface="Calibri"/>
              </a:rPr>
              <a:t>6. Íñiguez Rueda, Lupicinio (2003): “El lenguaje en las Ciencias Sociales. Fundamentos, conceptos y modelos” en: </a:t>
            </a:r>
            <a:r>
              <a:rPr lang="es" sz="850" i="1">
                <a:latin typeface="Calibri"/>
                <a:ea typeface="Calibri"/>
                <a:cs typeface="Calibri"/>
                <a:sym typeface="Calibri"/>
              </a:rPr>
              <a:t>Análisis del discurso. Manual para las Ciencias Sociales, </a:t>
            </a:r>
            <a:r>
              <a:rPr lang="es" sz="850">
                <a:latin typeface="Calibri"/>
                <a:ea typeface="Calibri"/>
                <a:cs typeface="Calibri"/>
                <a:sym typeface="Calibri"/>
              </a:rPr>
              <a:t>Barcelona, UOC. </a:t>
            </a:r>
            <a:endParaRPr sz="850">
              <a:latin typeface="Calibri"/>
              <a:ea typeface="Calibri"/>
              <a:cs typeface="Calibri"/>
              <a:sym typeface="Calibri"/>
            </a:endParaRPr>
          </a:p>
          <a:p>
            <a:pPr marL="482955" marR="34000" lvl="0" indent="-232714" algn="just" rtl="0">
              <a:lnSpc>
                <a:spcPct val="152527"/>
              </a:lnSpc>
              <a:spcBef>
                <a:spcPts val="167"/>
              </a:spcBef>
              <a:spcAft>
                <a:spcPts val="0"/>
              </a:spcAft>
              <a:buSzPts val="358"/>
              <a:buNone/>
            </a:pPr>
            <a:r>
              <a:rPr lang="es" sz="850">
                <a:latin typeface="Calibri"/>
                <a:ea typeface="Calibri"/>
                <a:cs typeface="Calibri"/>
                <a:sym typeface="Calibri"/>
              </a:rPr>
              <a:t>7. Justicia Nacional Electoral; Consulta de Escrutinio Definitivo: en </a:t>
            </a:r>
            <a:r>
              <a:rPr lang="es" sz="850" u="sng">
                <a:latin typeface="Calibri"/>
                <a:ea typeface="Calibri"/>
                <a:cs typeface="Calibri"/>
                <a:sym typeface="Calibri"/>
              </a:rPr>
              <a:t>https://www.padron.gob.ar/publica/</a:t>
            </a:r>
            <a:r>
              <a:rPr lang="es" sz="850">
                <a:latin typeface="Calibri"/>
                <a:ea typeface="Calibri"/>
                <a:cs typeface="Calibri"/>
                <a:sym typeface="Calibri"/>
              </a:rPr>
              <a:t> </a:t>
            </a:r>
            <a:endParaRPr sz="850">
              <a:latin typeface="Calibri"/>
              <a:ea typeface="Calibri"/>
              <a:cs typeface="Calibri"/>
              <a:sym typeface="Calibri"/>
            </a:endParaRPr>
          </a:p>
          <a:p>
            <a:pPr marL="249021" marR="31916" lvl="0" indent="0" algn="just" rtl="0">
              <a:lnSpc>
                <a:spcPct val="152526"/>
              </a:lnSpc>
              <a:spcBef>
                <a:spcPts val="167"/>
              </a:spcBef>
              <a:spcAft>
                <a:spcPts val="0"/>
              </a:spcAft>
              <a:buSzPts val="358"/>
              <a:buNone/>
            </a:pPr>
            <a:r>
              <a:rPr lang="es" sz="850">
                <a:latin typeface="Calibri"/>
                <a:ea typeface="Calibri"/>
                <a:cs typeface="Calibri"/>
                <a:sym typeface="Calibri"/>
              </a:rPr>
              <a:t>8. Lozano, J. Peña-Marín, C. y Abril, G (1993): “Cap.4: El hacer de lo no dicho”, en </a:t>
            </a:r>
            <a:r>
              <a:rPr lang="es" sz="850" i="1">
                <a:latin typeface="Calibri"/>
                <a:ea typeface="Calibri"/>
                <a:cs typeface="Calibri"/>
                <a:sym typeface="Calibri"/>
              </a:rPr>
              <a:t>Análisis del discurso: hacia una semiótica de la interacción textual. </a:t>
            </a:r>
            <a:r>
              <a:rPr lang="es" sz="850">
                <a:latin typeface="Calibri"/>
                <a:ea typeface="Calibri"/>
                <a:cs typeface="Calibri"/>
                <a:sym typeface="Calibri"/>
              </a:rPr>
              <a:t>Madrid: Cátedra.</a:t>
            </a:r>
            <a:endParaRPr sz="850">
              <a:latin typeface="Calibri"/>
              <a:ea typeface="Calibri"/>
              <a:cs typeface="Calibri"/>
              <a:sym typeface="Calibri"/>
            </a:endParaRPr>
          </a:p>
          <a:p>
            <a:pPr marL="478688" marR="30810" lvl="0" indent="-229666" algn="just" rtl="0">
              <a:lnSpc>
                <a:spcPct val="152526"/>
              </a:lnSpc>
              <a:spcBef>
                <a:spcPts val="0"/>
              </a:spcBef>
              <a:spcAft>
                <a:spcPts val="0"/>
              </a:spcAft>
              <a:buSzPts val="358"/>
              <a:buNone/>
            </a:pPr>
            <a:r>
              <a:rPr lang="es" sz="850">
                <a:latin typeface="Calibri"/>
                <a:ea typeface="Calibri"/>
                <a:cs typeface="Calibri"/>
                <a:sym typeface="Calibri"/>
              </a:rPr>
              <a:t>9. Meccia E. (2009) “La construcción del objeto o la abdicación empirista” (Inédito, material de lectura en </a:t>
            </a:r>
            <a:r>
              <a:rPr lang="es" sz="850" i="1">
                <a:latin typeface="Calibri"/>
                <a:ea typeface="Calibri"/>
                <a:cs typeface="Calibri"/>
                <a:sym typeface="Calibri"/>
              </a:rPr>
              <a:t>Metodología y Técnicas de la Investigación Social, </a:t>
            </a:r>
            <a:r>
              <a:rPr lang="es" sz="850">
                <a:latin typeface="Calibri"/>
                <a:ea typeface="Calibri"/>
                <a:cs typeface="Calibri"/>
                <a:sym typeface="Calibri"/>
              </a:rPr>
              <a:t>Facultad de Ciencias Sociales, Universidad de Buenos Aires) </a:t>
            </a:r>
            <a:endParaRPr sz="850">
              <a:latin typeface="Calibri"/>
              <a:ea typeface="Calibri"/>
              <a:cs typeface="Calibri"/>
              <a:sym typeface="Calibri"/>
            </a:endParaRPr>
          </a:p>
          <a:p>
            <a:pPr marL="471068" marR="35702" lvl="0" indent="-215188" algn="just" rtl="0">
              <a:lnSpc>
                <a:spcPct val="152526"/>
              </a:lnSpc>
              <a:spcBef>
                <a:spcPts val="167"/>
              </a:spcBef>
              <a:spcAft>
                <a:spcPts val="0"/>
              </a:spcAft>
              <a:buSzPts val="358"/>
              <a:buNone/>
            </a:pPr>
            <a:r>
              <a:rPr lang="es" sz="850">
                <a:latin typeface="Calibri"/>
                <a:ea typeface="Calibri"/>
                <a:cs typeface="Calibri"/>
                <a:sym typeface="Calibri"/>
              </a:rPr>
              <a:t>10. Mendizabal, R. (1999): “Del análisis de contenido al análisis del discurso: aspectos metodológicos en relación a la Etnometodología” en </a:t>
            </a:r>
            <a:r>
              <a:rPr lang="es" sz="850" i="1">
                <a:latin typeface="Calibri"/>
                <a:ea typeface="Calibri"/>
                <a:cs typeface="Calibri"/>
                <a:sym typeface="Calibri"/>
              </a:rPr>
              <a:t>Análisis del discurso social y político, </a:t>
            </a:r>
            <a:r>
              <a:rPr lang="es" sz="850">
                <a:latin typeface="Calibri"/>
                <a:ea typeface="Calibri"/>
                <a:cs typeface="Calibri"/>
                <a:sym typeface="Calibri"/>
              </a:rPr>
              <a:t>Ediciones ABYA-YALA. </a:t>
            </a:r>
            <a:endParaRPr sz="850">
              <a:latin typeface="Calibri"/>
              <a:ea typeface="Calibri"/>
              <a:cs typeface="Calibri"/>
              <a:sym typeface="Calibri"/>
            </a:endParaRPr>
          </a:p>
          <a:p>
            <a:pPr marL="476859" marR="46144" lvl="0" indent="-220980" algn="just" rtl="0">
              <a:lnSpc>
                <a:spcPct val="152526"/>
              </a:lnSpc>
              <a:spcBef>
                <a:spcPts val="167"/>
              </a:spcBef>
              <a:spcAft>
                <a:spcPts val="0"/>
              </a:spcAft>
              <a:buSzPts val="358"/>
              <a:buNone/>
            </a:pPr>
            <a:r>
              <a:rPr lang="es" sz="850">
                <a:latin typeface="Calibri"/>
                <a:ea typeface="Calibri"/>
                <a:cs typeface="Calibri"/>
                <a:sym typeface="Calibri"/>
              </a:rPr>
              <a:t>11. Mosca, G. (1984)</a:t>
            </a:r>
            <a:r>
              <a:rPr lang="es" sz="850" i="1">
                <a:latin typeface="Calibri"/>
                <a:ea typeface="Calibri"/>
                <a:cs typeface="Calibri"/>
                <a:sym typeface="Calibri"/>
              </a:rPr>
              <a:t>: La Clase Política, </a:t>
            </a:r>
            <a:r>
              <a:rPr lang="es" sz="850">
                <a:latin typeface="Calibri"/>
                <a:ea typeface="Calibri"/>
                <a:cs typeface="Calibri"/>
                <a:sym typeface="Calibri"/>
              </a:rPr>
              <a:t>Ed. FCE, México. Primera parte; cap. II y III. Segunda parte; cap. VI y IX. </a:t>
            </a:r>
            <a:endParaRPr sz="850">
              <a:latin typeface="Calibri"/>
              <a:ea typeface="Calibri"/>
              <a:cs typeface="Calibri"/>
              <a:sym typeface="Calibri"/>
            </a:endParaRPr>
          </a:p>
          <a:p>
            <a:pPr marL="255879" marR="35794" lvl="0" indent="0" algn="just" rtl="0">
              <a:lnSpc>
                <a:spcPct val="152526"/>
              </a:lnSpc>
              <a:spcBef>
                <a:spcPts val="167"/>
              </a:spcBef>
              <a:spcAft>
                <a:spcPts val="0"/>
              </a:spcAft>
              <a:buSzPts val="358"/>
              <a:buNone/>
            </a:pPr>
            <a:r>
              <a:rPr lang="es" sz="850">
                <a:latin typeface="Calibri"/>
                <a:ea typeface="Calibri"/>
                <a:cs typeface="Calibri"/>
                <a:sym typeface="Calibri"/>
              </a:rPr>
              <a:t>12. Nozick, R. (1988): </a:t>
            </a:r>
            <a:r>
              <a:rPr lang="es" sz="850" i="1">
                <a:latin typeface="Calibri"/>
                <a:ea typeface="Calibri"/>
                <a:cs typeface="Calibri"/>
                <a:sym typeface="Calibri"/>
              </a:rPr>
              <a:t>Anarquía, Estado y Utopía, </a:t>
            </a:r>
            <a:r>
              <a:rPr lang="es" sz="850">
                <a:latin typeface="Calibri"/>
                <a:ea typeface="Calibri"/>
                <a:cs typeface="Calibri"/>
                <a:sym typeface="Calibri"/>
              </a:rPr>
              <a:t>Ed.FCE, México; Capítulos 1,2,5,7, y 8. 13. Perelman y Olbrecht-Tyteca, L. (1958 [1989]): “Introducción”; “Parte I: Los límites de la argumentación (1-8§)”; “Parte II: El punto de partida de la argumentación (1-25§), en </a:t>
            </a:r>
            <a:r>
              <a:rPr lang="es" sz="850" i="1">
                <a:latin typeface="Calibri"/>
                <a:ea typeface="Calibri"/>
                <a:cs typeface="Calibri"/>
                <a:sym typeface="Calibri"/>
              </a:rPr>
              <a:t>Tratado de la argumentación</a:t>
            </a:r>
            <a:r>
              <a:rPr lang="es" sz="850">
                <a:latin typeface="Calibri"/>
                <a:ea typeface="Calibri"/>
                <a:cs typeface="Calibri"/>
                <a:sym typeface="Calibri"/>
              </a:rPr>
              <a:t>: la nueva retórica. Madrid: Gredos. 14. Rawls, J. (1995): </a:t>
            </a:r>
            <a:r>
              <a:rPr lang="es" sz="850" i="1">
                <a:latin typeface="Calibri"/>
                <a:ea typeface="Calibri"/>
                <a:cs typeface="Calibri"/>
                <a:sym typeface="Calibri"/>
              </a:rPr>
              <a:t>Teoría de la Justicia, </a:t>
            </a:r>
            <a:r>
              <a:rPr lang="es" sz="850">
                <a:latin typeface="Calibri"/>
                <a:ea typeface="Calibri"/>
                <a:cs typeface="Calibri"/>
                <a:sym typeface="Calibri"/>
              </a:rPr>
              <a:t>Ed. FCE, México. </a:t>
            </a:r>
            <a:endParaRPr sz="850">
              <a:latin typeface="Calibri"/>
              <a:ea typeface="Calibri"/>
              <a:cs typeface="Calibri"/>
              <a:sym typeface="Calibri"/>
            </a:endParaRPr>
          </a:p>
          <a:p>
            <a:pPr marL="482955" marR="45857" lvl="0" indent="-227075" algn="just" rtl="0">
              <a:lnSpc>
                <a:spcPct val="152526"/>
              </a:lnSpc>
              <a:spcBef>
                <a:spcPts val="167"/>
              </a:spcBef>
              <a:spcAft>
                <a:spcPts val="0"/>
              </a:spcAft>
              <a:buSzPts val="358"/>
              <a:buNone/>
            </a:pPr>
            <a:r>
              <a:rPr lang="es" sz="850">
                <a:latin typeface="Calibri"/>
                <a:ea typeface="Calibri"/>
                <a:cs typeface="Calibri"/>
                <a:sym typeface="Calibri"/>
              </a:rPr>
              <a:t>15. </a:t>
            </a:r>
            <a:r>
              <a:rPr lang="es" sz="850" i="1">
                <a:latin typeface="Calibri"/>
                <a:ea typeface="Calibri"/>
                <a:cs typeface="Calibri"/>
                <a:sym typeface="Calibri"/>
              </a:rPr>
              <a:t>Vitae </a:t>
            </a:r>
            <a:r>
              <a:rPr lang="es" sz="850">
                <a:latin typeface="Calibri"/>
                <a:ea typeface="Calibri"/>
                <a:cs typeface="Calibri"/>
                <a:sym typeface="Calibri"/>
              </a:rPr>
              <a:t>digital de Javier Milei (2022): en; </a:t>
            </a:r>
            <a:r>
              <a:rPr lang="es" sz="850" u="sng">
                <a:latin typeface="Calibri"/>
                <a:ea typeface="Calibri"/>
                <a:cs typeface="Calibri"/>
                <a:sym typeface="Calibri"/>
              </a:rPr>
              <a:t>https://archivo.consejo.org.ar/Cvs/milei_javier.html</a:t>
            </a:r>
            <a:r>
              <a:rPr lang="es" sz="850">
                <a:latin typeface="Calibri"/>
                <a:ea typeface="Calibri"/>
                <a:cs typeface="Calibri"/>
                <a:sym typeface="Calibri"/>
              </a:rPr>
              <a:t> </a:t>
            </a:r>
            <a:endParaRPr sz="850">
              <a:latin typeface="Calibri"/>
              <a:ea typeface="Calibri"/>
              <a:cs typeface="Calibri"/>
              <a:sym typeface="Calibri"/>
            </a:endParaRPr>
          </a:p>
          <a:p>
            <a:pPr marL="255879" marR="43713" lvl="0" indent="0" algn="just" rtl="0">
              <a:lnSpc>
                <a:spcPct val="152527"/>
              </a:lnSpc>
              <a:spcBef>
                <a:spcPts val="167"/>
              </a:spcBef>
              <a:spcAft>
                <a:spcPts val="0"/>
              </a:spcAft>
              <a:buSzPts val="358"/>
              <a:buNone/>
            </a:pPr>
            <a:r>
              <a:rPr lang="es" sz="850">
                <a:latin typeface="Calibri"/>
                <a:ea typeface="Calibri"/>
                <a:cs typeface="Calibri"/>
                <a:sym typeface="Calibri"/>
              </a:rPr>
              <a:t>16. Williams, R. (1980): "La hegemonía"; "Tradiciones, instituciones y formaciones"; "Dominante, residual y emergente"; en </a:t>
            </a:r>
            <a:r>
              <a:rPr lang="es" sz="850" i="1">
                <a:latin typeface="Calibri"/>
                <a:ea typeface="Calibri"/>
                <a:cs typeface="Calibri"/>
                <a:sym typeface="Calibri"/>
              </a:rPr>
              <a:t>Marxismo y Literatura</a:t>
            </a:r>
            <a:r>
              <a:rPr lang="es" sz="850">
                <a:latin typeface="Calibri"/>
                <a:ea typeface="Calibri"/>
                <a:cs typeface="Calibri"/>
                <a:sym typeface="Calibri"/>
              </a:rPr>
              <a:t>. Madrid: Península.</a:t>
            </a:r>
            <a:endParaRPr sz="522"/>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body" idx="1"/>
          </p:nvPr>
        </p:nvSpPr>
        <p:spPr>
          <a:xfrm>
            <a:off x="1105554" y="4642500"/>
            <a:ext cx="8391900" cy="501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s" u="sng" dirty="0">
                <a:solidFill>
                  <a:schemeClr val="hlink"/>
                </a:solidFill>
                <a:hlinkClick r:id="rId3"/>
              </a:rPr>
              <a:t>https://docs.google.com/document/d/1LlEdRdtBZBXd8c-OOkmPpIcf-oQzlE-2ySXTA1yH-u8/edit?usp=sharing</a:t>
            </a:r>
            <a:r>
              <a:rPr lang="es" dirty="0"/>
              <a:t> </a:t>
            </a:r>
            <a:endParaRPr dirty="0"/>
          </a:p>
        </p:txBody>
      </p:sp>
      <p:sp>
        <p:nvSpPr>
          <p:cNvPr id="2" name="Rectángulo 1">
            <a:extLst>
              <a:ext uri="{FF2B5EF4-FFF2-40B4-BE49-F238E27FC236}">
                <a16:creationId xmlns:a16="http://schemas.microsoft.com/office/drawing/2014/main" id="{E5EEEE17-53C3-D951-3437-F8C76975FD1A}"/>
              </a:ext>
            </a:extLst>
          </p:cNvPr>
          <p:cNvSpPr/>
          <p:nvPr/>
        </p:nvSpPr>
        <p:spPr>
          <a:xfrm>
            <a:off x="1520799" y="592943"/>
            <a:ext cx="6439443" cy="646331"/>
          </a:xfrm>
          <a:prstGeom prst="rect">
            <a:avLst/>
          </a:prstGeom>
          <a:noFill/>
        </p:spPr>
        <p:txBody>
          <a:bodyPr wrap="square" lIns="91440" tIns="45720" rIns="91440" bIns="45720">
            <a:spAutoFit/>
          </a:bodyPr>
          <a:lstStyle/>
          <a:p>
            <a:r>
              <a:rPr lang="es-ES" sz="3600" b="1" spc="50" dirty="0">
                <a:ln w="9525" cmpd="sng">
                  <a:solidFill>
                    <a:schemeClr val="accent1"/>
                  </a:solidFill>
                  <a:prstDash val="solid"/>
                </a:ln>
                <a:solidFill>
                  <a:srgbClr val="70AD47">
                    <a:tint val="1000"/>
                  </a:srgbClr>
                </a:solidFill>
                <a:effectLst>
                  <a:glow rad="38100">
                    <a:schemeClr val="accent1">
                      <a:alpha val="40000"/>
                    </a:schemeClr>
                  </a:glow>
                </a:effectLst>
              </a:rPr>
              <a:t>Gracias por su atención.</a:t>
            </a:r>
            <a:endParaRPr lang="es-ES" sz="36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nvGrpSpPr>
          <p:cNvPr id="5" name="Grupo 4">
            <a:extLst>
              <a:ext uri="{FF2B5EF4-FFF2-40B4-BE49-F238E27FC236}">
                <a16:creationId xmlns:a16="http://schemas.microsoft.com/office/drawing/2014/main" id="{58942059-7B36-0B08-DA4C-FF3105580508}"/>
              </a:ext>
            </a:extLst>
          </p:cNvPr>
          <p:cNvGrpSpPr/>
          <p:nvPr/>
        </p:nvGrpSpPr>
        <p:grpSpPr>
          <a:xfrm>
            <a:off x="1520799" y="1417595"/>
            <a:ext cx="5595927" cy="3062257"/>
            <a:chOff x="436278" y="1389241"/>
            <a:chExt cx="5906618" cy="3315743"/>
          </a:xfrm>
        </p:grpSpPr>
        <p:sp>
          <p:nvSpPr>
            <p:cNvPr id="3" name="Rectángulo: esquinas redondeadas 2">
              <a:extLst>
                <a:ext uri="{FF2B5EF4-FFF2-40B4-BE49-F238E27FC236}">
                  <a16:creationId xmlns:a16="http://schemas.microsoft.com/office/drawing/2014/main" id="{6B486170-0042-C722-E7FD-6992FB665F80}"/>
                </a:ext>
              </a:extLst>
            </p:cNvPr>
            <p:cNvSpPr/>
            <p:nvPr/>
          </p:nvSpPr>
          <p:spPr>
            <a:xfrm>
              <a:off x="439247" y="1389241"/>
              <a:ext cx="5903649" cy="3315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45" name="Google Shape;245;p30"/>
            <p:cNvPicPr preferRelativeResize="0"/>
            <p:nvPr/>
          </p:nvPicPr>
          <p:blipFill>
            <a:blip r:embed="rId4">
              <a:alphaModFix/>
            </a:blip>
            <a:stretch>
              <a:fillRect/>
            </a:stretch>
          </p:blipFill>
          <p:spPr>
            <a:xfrm>
              <a:off x="3117271" y="1651591"/>
              <a:ext cx="2909457" cy="2791045"/>
            </a:xfrm>
            <a:prstGeom prst="rect">
              <a:avLst/>
            </a:prstGeom>
            <a:noFill/>
            <a:ln>
              <a:noFill/>
            </a:ln>
          </p:spPr>
        </p:pic>
        <p:sp>
          <p:nvSpPr>
            <p:cNvPr id="4" name="Rectángulo 3">
              <a:extLst>
                <a:ext uri="{FF2B5EF4-FFF2-40B4-BE49-F238E27FC236}">
                  <a16:creationId xmlns:a16="http://schemas.microsoft.com/office/drawing/2014/main" id="{C2307F78-540A-9D44-6E48-D81ECF5C3ADE}"/>
                </a:ext>
              </a:extLst>
            </p:cNvPr>
            <p:cNvSpPr/>
            <p:nvPr/>
          </p:nvSpPr>
          <p:spPr>
            <a:xfrm>
              <a:off x="436278" y="2038247"/>
              <a:ext cx="2604634" cy="1938992"/>
            </a:xfrm>
            <a:prstGeom prst="rect">
              <a:avLst/>
            </a:prstGeom>
            <a:noFill/>
          </p:spPr>
          <p:txBody>
            <a:bodyPr wrap="square" lIns="91440" tIns="45720" rIns="91440" bIns="45720">
              <a:spAutoFit/>
            </a:bodyPr>
            <a:lstStyle/>
            <a:p>
              <a:pPr algn="ctr"/>
              <a:r>
                <a:rPr lang="es-ES" sz="2400" dirty="0">
                  <a:ln w="0"/>
                  <a:solidFill>
                    <a:schemeClr val="bg1"/>
                  </a:solidFill>
                  <a:effectLst>
                    <a:outerShdw blurRad="38100" dist="19050" dir="2700000" algn="tl" rotWithShape="0">
                      <a:schemeClr val="dk1">
                        <a:alpha val="40000"/>
                      </a:schemeClr>
                    </a:outerShdw>
                  </a:effectLst>
                </a:rPr>
                <a:t>P</a:t>
              </a:r>
              <a:r>
                <a:rPr lang="es-ES" sz="2400" b="0" cap="none" spc="0" dirty="0">
                  <a:ln w="0"/>
                  <a:solidFill>
                    <a:schemeClr val="bg1"/>
                  </a:solidFill>
                  <a:effectLst>
                    <a:outerShdw blurRad="38100" dist="19050" dir="2700000" algn="tl" rotWithShape="0">
                      <a:schemeClr val="dk1">
                        <a:alpha val="40000"/>
                      </a:schemeClr>
                    </a:outerShdw>
                  </a:effectLst>
                </a:rPr>
                <a:t>ara acceder a nuestro trabajo lo podes hacer escaneando el código QR.</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4"/>
          <p:cNvSpPr txBox="1">
            <a:spLocks noGrp="1"/>
          </p:cNvSpPr>
          <p:nvPr>
            <p:ph type="body" idx="1"/>
          </p:nvPr>
        </p:nvSpPr>
        <p:spPr>
          <a:xfrm>
            <a:off x="860825" y="1087100"/>
            <a:ext cx="7863000" cy="41304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1200"/>
              </a:spcBef>
              <a:spcAft>
                <a:spcPts val="0"/>
              </a:spcAft>
              <a:buNone/>
            </a:pPr>
            <a:r>
              <a:rPr lang="es" sz="1200">
                <a:latin typeface="Verdana"/>
                <a:ea typeface="Verdana"/>
                <a:cs typeface="Verdana"/>
                <a:sym typeface="Verdana"/>
              </a:rPr>
              <a:t>UNIVERSIDAD NACIONAL DEL LITORAL</a:t>
            </a:r>
            <a:endParaRPr sz="1200">
              <a:latin typeface="Verdana"/>
              <a:ea typeface="Verdana"/>
              <a:cs typeface="Verdana"/>
              <a:sym typeface="Verdana"/>
            </a:endParaRPr>
          </a:p>
          <a:p>
            <a:pPr marL="0" lvl="0" indent="0" algn="ctr" rtl="0">
              <a:spcBef>
                <a:spcPts val="1200"/>
              </a:spcBef>
              <a:spcAft>
                <a:spcPts val="0"/>
              </a:spcAft>
              <a:buNone/>
            </a:pPr>
            <a:r>
              <a:rPr lang="es" sz="1200">
                <a:latin typeface="Verdana"/>
                <a:ea typeface="Verdana"/>
                <a:cs typeface="Verdana"/>
                <a:sym typeface="Verdana"/>
              </a:rPr>
              <a:t>Facultad de Humanidades y Ciencia</a:t>
            </a:r>
            <a:endParaRPr sz="1200">
              <a:latin typeface="Verdana"/>
              <a:ea typeface="Verdana"/>
              <a:cs typeface="Verdana"/>
              <a:sym typeface="Verdana"/>
            </a:endParaRPr>
          </a:p>
          <a:p>
            <a:pPr marL="0" lvl="0" indent="0" algn="ctr" rtl="0">
              <a:spcBef>
                <a:spcPts val="1200"/>
              </a:spcBef>
              <a:spcAft>
                <a:spcPts val="0"/>
              </a:spcAft>
              <a:buNone/>
            </a:pPr>
            <a:endParaRPr sz="1200">
              <a:latin typeface="Verdana"/>
              <a:ea typeface="Verdana"/>
              <a:cs typeface="Verdana"/>
              <a:sym typeface="Verdana"/>
            </a:endParaRPr>
          </a:p>
          <a:p>
            <a:pPr marL="0" lvl="0" indent="0" algn="ctr" rtl="0">
              <a:spcBef>
                <a:spcPts val="0"/>
              </a:spcBef>
              <a:spcAft>
                <a:spcPts val="0"/>
              </a:spcAft>
              <a:buNone/>
            </a:pPr>
            <a:endParaRPr sz="1200">
              <a:latin typeface="Verdana"/>
              <a:ea typeface="Verdana"/>
              <a:cs typeface="Verdana"/>
              <a:sym typeface="Verdana"/>
            </a:endParaRPr>
          </a:p>
          <a:p>
            <a:pPr marL="0" lvl="0" indent="0" algn="ctr" rtl="0">
              <a:spcBef>
                <a:spcPts val="0"/>
              </a:spcBef>
              <a:spcAft>
                <a:spcPts val="0"/>
              </a:spcAft>
              <a:buNone/>
            </a:pPr>
            <a:endParaRPr sz="1200">
              <a:latin typeface="Verdana"/>
              <a:ea typeface="Verdana"/>
              <a:cs typeface="Verdana"/>
              <a:sym typeface="Verdana"/>
            </a:endParaRPr>
          </a:p>
          <a:p>
            <a:pPr marL="0" lvl="0" indent="0" algn="ctr" rtl="0">
              <a:spcBef>
                <a:spcPts val="0"/>
              </a:spcBef>
              <a:spcAft>
                <a:spcPts val="0"/>
              </a:spcAft>
              <a:buNone/>
            </a:pPr>
            <a:r>
              <a:rPr lang="es" sz="1200">
                <a:latin typeface="Verdana"/>
                <a:ea typeface="Verdana"/>
                <a:cs typeface="Verdana"/>
                <a:sym typeface="Verdana"/>
              </a:rPr>
              <a:t>Trabajo de Investigación presentado en el marco </a:t>
            </a:r>
            <a:endParaRPr sz="1200">
              <a:latin typeface="Verdana"/>
              <a:ea typeface="Verdana"/>
              <a:cs typeface="Verdana"/>
              <a:sym typeface="Verdana"/>
            </a:endParaRPr>
          </a:p>
          <a:p>
            <a:pPr marL="457200" lvl="0" indent="0" algn="ctr" rtl="0">
              <a:spcBef>
                <a:spcPts val="0"/>
              </a:spcBef>
              <a:spcAft>
                <a:spcPts val="0"/>
              </a:spcAft>
              <a:buNone/>
            </a:pPr>
            <a:r>
              <a:rPr lang="es" sz="1200">
                <a:latin typeface="Verdana"/>
                <a:ea typeface="Verdana"/>
                <a:cs typeface="Verdana"/>
                <a:sym typeface="Verdana"/>
              </a:rPr>
              <a:t>de la</a:t>
            </a:r>
            <a:r>
              <a:rPr lang="es" sz="1200" i="1">
                <a:latin typeface="Verdana"/>
                <a:ea typeface="Verdana"/>
                <a:cs typeface="Verdana"/>
                <a:sym typeface="Verdana"/>
              </a:rPr>
              <a:t> 6</a:t>
            </a:r>
            <a:r>
              <a:rPr lang="es" sz="1100">
                <a:latin typeface="Verdana"/>
                <a:ea typeface="Verdana"/>
                <a:cs typeface="Verdana"/>
                <a:sym typeface="Verdana"/>
              </a:rPr>
              <a:t>ta </a:t>
            </a:r>
            <a:r>
              <a:rPr lang="es" sz="1000">
                <a:latin typeface="Verdana"/>
                <a:ea typeface="Verdana"/>
                <a:cs typeface="Verdana"/>
                <a:sym typeface="Verdana"/>
              </a:rPr>
              <a:t>JORNADA DE CIENCIA POLÍTICA DEL LITORAL</a:t>
            </a:r>
            <a:endParaRPr sz="1000">
              <a:latin typeface="Verdana"/>
              <a:ea typeface="Verdana"/>
              <a:cs typeface="Verdana"/>
              <a:sym typeface="Verdana"/>
            </a:endParaRPr>
          </a:p>
          <a:p>
            <a:pPr marL="457200" lvl="0" indent="0" algn="ctr" rtl="0">
              <a:spcBef>
                <a:spcPts val="0"/>
              </a:spcBef>
              <a:spcAft>
                <a:spcPts val="0"/>
              </a:spcAft>
              <a:buNone/>
            </a:pPr>
            <a:endParaRPr sz="1100">
              <a:latin typeface="Verdana"/>
              <a:ea typeface="Verdana"/>
              <a:cs typeface="Verdana"/>
              <a:sym typeface="Verdana"/>
            </a:endParaRPr>
          </a:p>
          <a:p>
            <a:pPr marL="0" lvl="0" indent="0" algn="ctr" rtl="0">
              <a:spcBef>
                <a:spcPts val="0"/>
              </a:spcBef>
              <a:spcAft>
                <a:spcPts val="0"/>
              </a:spcAft>
              <a:buNone/>
            </a:pPr>
            <a:r>
              <a:rPr lang="es" sz="1200" i="1">
                <a:latin typeface="Verdana"/>
                <a:ea typeface="Verdana"/>
                <a:cs typeface="Verdana"/>
                <a:sym typeface="Verdana"/>
              </a:rPr>
              <a:t>“Las performatividades políticas del discurso”.</a:t>
            </a:r>
            <a:endParaRPr sz="1200" i="1">
              <a:latin typeface="Verdana"/>
              <a:ea typeface="Verdana"/>
              <a:cs typeface="Verdana"/>
              <a:sym typeface="Verdana"/>
            </a:endParaRPr>
          </a:p>
          <a:p>
            <a:pPr marL="0" lvl="0" indent="0" algn="r" rtl="0">
              <a:lnSpc>
                <a:spcPct val="100000"/>
              </a:lnSpc>
              <a:spcBef>
                <a:spcPts val="0"/>
              </a:spcBef>
              <a:spcAft>
                <a:spcPts val="0"/>
              </a:spcAft>
              <a:buNone/>
            </a:pPr>
            <a:endParaRPr sz="1100" i="1">
              <a:latin typeface="Verdana"/>
              <a:ea typeface="Verdana"/>
              <a:cs typeface="Verdana"/>
              <a:sym typeface="Verdana"/>
            </a:endParaRPr>
          </a:p>
          <a:p>
            <a:pPr marL="0" lvl="0" indent="0" algn="r" rtl="0">
              <a:lnSpc>
                <a:spcPct val="100000"/>
              </a:lnSpc>
              <a:spcBef>
                <a:spcPts val="0"/>
              </a:spcBef>
              <a:spcAft>
                <a:spcPts val="0"/>
              </a:spcAft>
              <a:buNone/>
            </a:pPr>
            <a:endParaRPr sz="1100" i="1">
              <a:latin typeface="Verdana"/>
              <a:ea typeface="Verdana"/>
              <a:cs typeface="Verdana"/>
              <a:sym typeface="Verdana"/>
            </a:endParaRPr>
          </a:p>
          <a:p>
            <a:pPr marL="0" lvl="0" indent="0" algn="l" rtl="0">
              <a:lnSpc>
                <a:spcPct val="100000"/>
              </a:lnSpc>
              <a:spcBef>
                <a:spcPts val="0"/>
              </a:spcBef>
              <a:spcAft>
                <a:spcPts val="0"/>
              </a:spcAft>
              <a:buNone/>
            </a:pPr>
            <a:endParaRPr sz="1100" i="1">
              <a:latin typeface="Verdana"/>
              <a:ea typeface="Verdana"/>
              <a:cs typeface="Verdana"/>
              <a:sym typeface="Verdana"/>
            </a:endParaRPr>
          </a:p>
          <a:p>
            <a:pPr marL="0" lvl="0" indent="0" algn="l" rtl="0">
              <a:lnSpc>
                <a:spcPct val="100000"/>
              </a:lnSpc>
              <a:spcBef>
                <a:spcPts val="0"/>
              </a:spcBef>
              <a:spcAft>
                <a:spcPts val="0"/>
              </a:spcAft>
              <a:buNone/>
            </a:pPr>
            <a:endParaRPr sz="1100" i="1">
              <a:latin typeface="Verdana"/>
              <a:ea typeface="Verdana"/>
              <a:cs typeface="Verdana"/>
              <a:sym typeface="Verdana"/>
            </a:endParaRPr>
          </a:p>
          <a:p>
            <a:pPr marL="0" lvl="0" indent="0" algn="l" rtl="0">
              <a:lnSpc>
                <a:spcPct val="100000"/>
              </a:lnSpc>
              <a:spcBef>
                <a:spcPts val="0"/>
              </a:spcBef>
              <a:spcAft>
                <a:spcPts val="0"/>
              </a:spcAft>
              <a:buNone/>
            </a:pPr>
            <a:endParaRPr sz="1100" i="1">
              <a:latin typeface="Verdana"/>
              <a:ea typeface="Verdana"/>
              <a:cs typeface="Verdana"/>
              <a:sym typeface="Verdana"/>
            </a:endParaRPr>
          </a:p>
          <a:p>
            <a:pPr marL="0" lvl="0" indent="0" algn="ctr" rtl="0">
              <a:lnSpc>
                <a:spcPct val="100000"/>
              </a:lnSpc>
              <a:spcBef>
                <a:spcPts val="0"/>
              </a:spcBef>
              <a:spcAft>
                <a:spcPts val="0"/>
              </a:spcAft>
              <a:buNone/>
            </a:pPr>
            <a:r>
              <a:rPr lang="es" sz="1100">
                <a:latin typeface="Verdana"/>
                <a:ea typeface="Verdana"/>
                <a:cs typeface="Verdana"/>
                <a:sym typeface="Verdana"/>
              </a:rPr>
              <a:t>FRANCISCO ESPARZA </a:t>
            </a:r>
            <a:r>
              <a:rPr lang="es" sz="1200">
                <a:latin typeface="Calibri"/>
                <a:ea typeface="Calibri"/>
                <a:cs typeface="Calibri"/>
                <a:sym typeface="Calibri"/>
              </a:rPr>
              <a:t>DNI: 40845424  </a:t>
            </a:r>
            <a:r>
              <a:rPr lang="es" sz="1100" u="sng">
                <a:latin typeface="Arial"/>
                <a:ea typeface="Arial"/>
                <a:cs typeface="Arial"/>
                <a:sym typeface="Arial"/>
                <a:hlinkClick r:id="rId3"/>
              </a:rPr>
              <a:t>fezfranc@gmail.com</a:t>
            </a:r>
            <a:r>
              <a:rPr lang="es" sz="1200">
                <a:latin typeface="Calibri"/>
                <a:ea typeface="Calibri"/>
                <a:cs typeface="Calibri"/>
                <a:sym typeface="Calibri"/>
              </a:rPr>
              <a:t>.- Lic. en CIencia Politica.- (UNL)</a:t>
            </a:r>
            <a:endParaRPr sz="1200">
              <a:latin typeface="Calibri"/>
              <a:ea typeface="Calibri"/>
              <a:cs typeface="Calibri"/>
              <a:sym typeface="Calibri"/>
            </a:endParaRPr>
          </a:p>
          <a:p>
            <a:pPr marL="0" lvl="0" indent="0" algn="ctr" rtl="0">
              <a:lnSpc>
                <a:spcPct val="100000"/>
              </a:lnSpc>
              <a:spcBef>
                <a:spcPts val="0"/>
              </a:spcBef>
              <a:spcAft>
                <a:spcPts val="0"/>
              </a:spcAft>
              <a:buNone/>
            </a:pPr>
            <a:endParaRPr sz="1100">
              <a:latin typeface="Verdana"/>
              <a:ea typeface="Verdana"/>
              <a:cs typeface="Verdana"/>
              <a:sym typeface="Verdana"/>
            </a:endParaRPr>
          </a:p>
          <a:p>
            <a:pPr marL="0" lvl="0" indent="0" algn="ctr" rtl="0">
              <a:lnSpc>
                <a:spcPct val="100000"/>
              </a:lnSpc>
              <a:spcBef>
                <a:spcPts val="0"/>
              </a:spcBef>
              <a:spcAft>
                <a:spcPts val="0"/>
              </a:spcAft>
              <a:buNone/>
            </a:pPr>
            <a:r>
              <a:rPr lang="es" sz="1100">
                <a:latin typeface="Verdana"/>
                <a:ea typeface="Verdana"/>
                <a:cs typeface="Verdana"/>
                <a:sym typeface="Verdana"/>
              </a:rPr>
              <a:t>SANTIAGO CIGNETTI </a:t>
            </a:r>
            <a:r>
              <a:rPr lang="es" sz="1200">
                <a:latin typeface="Calibri"/>
                <a:ea typeface="Calibri"/>
                <a:cs typeface="Calibri"/>
                <a:sym typeface="Calibri"/>
              </a:rPr>
              <a:t>DNI: 41733347  </a:t>
            </a:r>
            <a:r>
              <a:rPr lang="es" sz="1100" u="sng">
                <a:latin typeface="Arial"/>
                <a:ea typeface="Arial"/>
                <a:cs typeface="Arial"/>
                <a:sym typeface="Arial"/>
                <a:hlinkClick r:id="rId4"/>
              </a:rPr>
              <a:t>santicignetti@gmail.com</a:t>
            </a:r>
            <a:r>
              <a:rPr lang="es" sz="1100" u="sng">
                <a:latin typeface="Arial"/>
                <a:ea typeface="Arial"/>
                <a:cs typeface="Arial"/>
                <a:sym typeface="Arial"/>
              </a:rPr>
              <a:t> </a:t>
            </a:r>
            <a:r>
              <a:rPr lang="es" sz="1200">
                <a:latin typeface="Calibri"/>
                <a:ea typeface="Calibri"/>
                <a:cs typeface="Calibri"/>
                <a:sym typeface="Calibri"/>
              </a:rPr>
              <a:t>.- Lic. en Ciencia Politica.- (UNL)</a:t>
            </a:r>
            <a:endParaRPr sz="1200">
              <a:latin typeface="Calibri"/>
              <a:ea typeface="Calibri"/>
              <a:cs typeface="Calibri"/>
              <a:sym typeface="Calibri"/>
            </a:endParaRPr>
          </a:p>
          <a:p>
            <a:pPr marL="0" lvl="0" indent="0" algn="l" rtl="0">
              <a:lnSpc>
                <a:spcPct val="100000"/>
              </a:lnSpc>
              <a:spcBef>
                <a:spcPts val="0"/>
              </a:spcBef>
              <a:spcAft>
                <a:spcPts val="0"/>
              </a:spcAft>
              <a:buNone/>
            </a:pPr>
            <a:endParaRPr sz="1100">
              <a:latin typeface="Verdana"/>
              <a:ea typeface="Verdana"/>
              <a:cs typeface="Verdana"/>
              <a:sym typeface="Verdana"/>
            </a:endParaRPr>
          </a:p>
          <a:p>
            <a:pPr marL="0" lvl="0" indent="0" algn="ctr" rtl="0">
              <a:lnSpc>
                <a:spcPct val="100000"/>
              </a:lnSpc>
              <a:spcBef>
                <a:spcPts val="0"/>
              </a:spcBef>
              <a:spcAft>
                <a:spcPts val="0"/>
              </a:spcAft>
              <a:buNone/>
            </a:pPr>
            <a:endParaRPr sz="1100">
              <a:latin typeface="Verdana"/>
              <a:ea typeface="Verdana"/>
              <a:cs typeface="Verdana"/>
              <a:sym typeface="Verdana"/>
            </a:endParaRPr>
          </a:p>
          <a:p>
            <a:pPr marL="0" lvl="0" indent="0" algn="l" rtl="0">
              <a:lnSpc>
                <a:spcPct val="100000"/>
              </a:lnSpc>
              <a:spcBef>
                <a:spcPts val="0"/>
              </a:spcBef>
              <a:spcAft>
                <a:spcPts val="0"/>
              </a:spcAft>
              <a:buNone/>
            </a:pPr>
            <a:endParaRPr sz="1100" i="1">
              <a:latin typeface="Verdana"/>
              <a:ea typeface="Verdana"/>
              <a:cs typeface="Verdana"/>
              <a:sym typeface="Verdana"/>
            </a:endParaRPr>
          </a:p>
          <a:p>
            <a:pPr marL="0" lvl="0" indent="0" algn="l" rtl="0">
              <a:lnSpc>
                <a:spcPct val="100000"/>
              </a:lnSpc>
              <a:spcBef>
                <a:spcPts val="0"/>
              </a:spcBef>
              <a:spcAft>
                <a:spcPts val="0"/>
              </a:spcAft>
              <a:buNone/>
            </a:pPr>
            <a:endParaRPr sz="1100" i="1">
              <a:latin typeface="Verdana"/>
              <a:ea typeface="Verdana"/>
              <a:cs typeface="Verdana"/>
              <a:sym typeface="Verdana"/>
            </a:endParaRPr>
          </a:p>
          <a:p>
            <a:pPr marL="0" lvl="0" indent="0" algn="l" rtl="0">
              <a:lnSpc>
                <a:spcPct val="100000"/>
              </a:lnSpc>
              <a:spcBef>
                <a:spcPts val="0"/>
              </a:spcBef>
              <a:spcAft>
                <a:spcPts val="0"/>
              </a:spcAft>
              <a:buNone/>
            </a:pPr>
            <a:endParaRPr sz="1100" i="1">
              <a:latin typeface="Verdana"/>
              <a:ea typeface="Verdana"/>
              <a:cs typeface="Verdana"/>
              <a:sym typeface="Verdana"/>
            </a:endParaRPr>
          </a:p>
          <a:p>
            <a:pPr marL="0" lvl="0" indent="0" algn="l" rtl="0">
              <a:lnSpc>
                <a:spcPct val="100000"/>
              </a:lnSpc>
              <a:spcBef>
                <a:spcPts val="0"/>
              </a:spcBef>
              <a:spcAft>
                <a:spcPts val="0"/>
              </a:spcAft>
              <a:buNone/>
            </a:pPr>
            <a:endParaRPr sz="1100" i="1">
              <a:latin typeface="Verdana"/>
              <a:ea typeface="Verdana"/>
              <a:cs typeface="Verdana"/>
              <a:sym typeface="Verdana"/>
            </a:endParaRPr>
          </a:p>
          <a:p>
            <a:pPr marL="0" lvl="0" indent="0" algn="r" rtl="0">
              <a:lnSpc>
                <a:spcPct val="100000"/>
              </a:lnSpc>
              <a:spcBef>
                <a:spcPts val="0"/>
              </a:spcBef>
              <a:spcAft>
                <a:spcPts val="0"/>
              </a:spcAft>
              <a:buNone/>
            </a:pPr>
            <a:r>
              <a:rPr lang="es" sz="1100" i="1">
                <a:latin typeface="Verdana"/>
                <a:ea typeface="Verdana"/>
                <a:cs typeface="Verdana"/>
                <a:sym typeface="Verdana"/>
              </a:rPr>
              <a:t>18 y 19 de mayo</a:t>
            </a:r>
            <a:endParaRPr sz="1100">
              <a:latin typeface="Verdana"/>
              <a:ea typeface="Verdana"/>
              <a:cs typeface="Verdana"/>
              <a:sym typeface="Verdana"/>
            </a:endParaRPr>
          </a:p>
        </p:txBody>
      </p:sp>
      <p:pic>
        <p:nvPicPr>
          <p:cNvPr id="144" name="Google Shape;144;p14"/>
          <p:cNvPicPr preferRelativeResize="0"/>
          <p:nvPr/>
        </p:nvPicPr>
        <p:blipFill>
          <a:blip r:embed="rId5">
            <a:alphaModFix/>
          </a:blip>
          <a:stretch>
            <a:fillRect/>
          </a:stretch>
        </p:blipFill>
        <p:spPr>
          <a:xfrm>
            <a:off x="4378000" y="184575"/>
            <a:ext cx="828675" cy="828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1064700" y="670650"/>
            <a:ext cx="7014600" cy="3802200"/>
          </a:xfrm>
          <a:prstGeom prst="rect">
            <a:avLst/>
          </a:prstGeom>
        </p:spPr>
        <p:txBody>
          <a:bodyPr spcFirstLastPara="1" wrap="square" lIns="91425" tIns="91425" rIns="91425" bIns="91425" anchor="ctr" anchorCtr="0">
            <a:normAutofit/>
          </a:bodyPr>
          <a:lstStyle/>
          <a:p>
            <a:pPr marL="289233" marR="294935" lvl="0" indent="0" algn="ctr" rtl="0">
              <a:lnSpc>
                <a:spcPct val="152748"/>
              </a:lnSpc>
              <a:spcBef>
                <a:spcPts val="0"/>
              </a:spcBef>
              <a:spcAft>
                <a:spcPts val="0"/>
              </a:spcAft>
              <a:buNone/>
            </a:pPr>
            <a:r>
              <a:rPr lang="es" sz="1400" b="1">
                <a:latin typeface="Calibri"/>
                <a:ea typeface="Calibri"/>
                <a:cs typeface="Calibri"/>
                <a:sym typeface="Calibri"/>
              </a:rPr>
              <a:t>M</a:t>
            </a:r>
            <a:r>
              <a:rPr lang="es" sz="1400" b="1" i="1">
                <a:latin typeface="Calibri"/>
                <a:ea typeface="Calibri"/>
                <a:cs typeface="Calibri"/>
                <a:sym typeface="Calibri"/>
              </a:rPr>
              <a:t>oralidad </a:t>
            </a:r>
            <a:r>
              <a:rPr lang="es" sz="1400" b="1">
                <a:latin typeface="Calibri"/>
                <a:ea typeface="Calibri"/>
                <a:cs typeface="Calibri"/>
                <a:sym typeface="Calibri"/>
              </a:rPr>
              <a:t>como concepto delimitador y exclusor en los discursos de Javier Milei. </a:t>
            </a:r>
            <a:r>
              <a:rPr lang="es" sz="1400">
                <a:latin typeface="Calibri"/>
                <a:ea typeface="Calibri"/>
                <a:cs typeface="Calibri"/>
                <a:sym typeface="Calibri"/>
              </a:rPr>
              <a:t>INTERPRETACIÓN DE CONCEPTOS ECONÓMICOS DESDE EL TÉRMINO “MORAL” EN LA ULTRADERECHA ARGENTINA </a:t>
            </a:r>
            <a:endParaRPr sz="1400">
              <a:latin typeface="Calibri"/>
              <a:ea typeface="Calibri"/>
              <a:cs typeface="Calibri"/>
              <a:sym typeface="Calibri"/>
            </a:endParaRPr>
          </a:p>
          <a:p>
            <a:pPr marL="116109" marR="31202" lvl="0" indent="0" algn="r" rtl="0">
              <a:lnSpc>
                <a:spcPct val="155784"/>
              </a:lnSpc>
              <a:spcBef>
                <a:spcPts val="4190"/>
              </a:spcBef>
              <a:spcAft>
                <a:spcPts val="0"/>
              </a:spcAft>
              <a:buNone/>
            </a:pPr>
            <a:r>
              <a:rPr lang="es" sz="1300" i="1">
                <a:latin typeface="Calibri"/>
                <a:ea typeface="Calibri"/>
                <a:cs typeface="Calibri"/>
                <a:sym typeface="Calibri"/>
              </a:rPr>
              <a:t>”(...)El discurso no es simplemente aquello que traduce las luchas o los sistemas de dominación, sino aquello por lo que, y por medio de lo cual se lucha, aquel poder del que quiere uno adueñarse.” (Foucault: 2005; 15)</a:t>
            </a:r>
            <a:r>
              <a:rPr lang="es" sz="1100" i="1">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774625" y="514850"/>
            <a:ext cx="4587000" cy="439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t>Índice:</a:t>
            </a:r>
            <a:endParaRPr/>
          </a:p>
          <a:p>
            <a:pPr marL="457200" lvl="0" indent="-355600" algn="l" rtl="0">
              <a:spcBef>
                <a:spcPts val="0"/>
              </a:spcBef>
              <a:spcAft>
                <a:spcPts val="0"/>
              </a:spcAft>
              <a:buSzPts val="2000"/>
              <a:buAutoNum type="arabicPeriod"/>
            </a:pPr>
            <a:r>
              <a:rPr lang="es" sz="2000"/>
              <a:t>I</a:t>
            </a:r>
            <a:r>
              <a:rPr lang="es" sz="1500"/>
              <a:t>ntroducción</a:t>
            </a:r>
            <a:endParaRPr sz="1500"/>
          </a:p>
          <a:p>
            <a:pPr marL="457200" lvl="0" indent="-323850" algn="l" rtl="0">
              <a:spcBef>
                <a:spcPts val="0"/>
              </a:spcBef>
              <a:spcAft>
                <a:spcPts val="0"/>
              </a:spcAft>
              <a:buSzPts val="1500"/>
              <a:buAutoNum type="arabicPeriod"/>
            </a:pPr>
            <a:r>
              <a:rPr lang="es" sz="1500"/>
              <a:t>Objetivo</a:t>
            </a:r>
            <a:endParaRPr sz="1500"/>
          </a:p>
          <a:p>
            <a:pPr marL="457200" lvl="0" indent="-323850" algn="l" rtl="0">
              <a:spcBef>
                <a:spcPts val="0"/>
              </a:spcBef>
              <a:spcAft>
                <a:spcPts val="0"/>
              </a:spcAft>
              <a:buSzPts val="1500"/>
              <a:buAutoNum type="arabicPeriod"/>
            </a:pPr>
            <a:r>
              <a:rPr lang="es" sz="1500"/>
              <a:t>Método</a:t>
            </a:r>
            <a:endParaRPr sz="1500"/>
          </a:p>
          <a:p>
            <a:pPr marL="457200" lvl="0" indent="-323850" algn="l" rtl="0">
              <a:spcBef>
                <a:spcPts val="0"/>
              </a:spcBef>
              <a:spcAft>
                <a:spcPts val="0"/>
              </a:spcAft>
              <a:buSzPts val="1500"/>
              <a:buAutoNum type="arabicPeriod"/>
            </a:pPr>
            <a:r>
              <a:rPr lang="es" sz="1500"/>
              <a:t>Consideraciones generales del material empírico</a:t>
            </a:r>
            <a:endParaRPr sz="1500"/>
          </a:p>
          <a:p>
            <a:pPr marL="457200" lvl="0" indent="-323850" algn="l" rtl="0">
              <a:spcBef>
                <a:spcPts val="0"/>
              </a:spcBef>
              <a:spcAft>
                <a:spcPts val="0"/>
              </a:spcAft>
              <a:buSzPts val="1500"/>
              <a:buAutoNum type="arabicPeriod"/>
            </a:pPr>
            <a:r>
              <a:rPr lang="es" sz="1500"/>
              <a:t>Identificación y recorrido político del emisor</a:t>
            </a:r>
            <a:endParaRPr sz="1500"/>
          </a:p>
          <a:p>
            <a:pPr marL="457200" lvl="0" indent="-323850" algn="l" rtl="0">
              <a:spcBef>
                <a:spcPts val="0"/>
              </a:spcBef>
              <a:spcAft>
                <a:spcPts val="0"/>
              </a:spcAft>
              <a:buSzPts val="1500"/>
              <a:buAutoNum type="arabicPeriod"/>
            </a:pPr>
            <a:r>
              <a:rPr lang="es" sz="1500"/>
              <a:t>Interpretaciones discursivas a través de conceptos relevantes</a:t>
            </a:r>
            <a:endParaRPr sz="1500"/>
          </a:p>
          <a:p>
            <a:pPr marL="457200" lvl="0" indent="-323850" algn="l" rtl="0">
              <a:spcBef>
                <a:spcPts val="0"/>
              </a:spcBef>
              <a:spcAft>
                <a:spcPts val="0"/>
              </a:spcAft>
              <a:buSzPts val="1500"/>
              <a:buAutoNum type="arabicPeriod"/>
            </a:pPr>
            <a:r>
              <a:rPr lang="es" sz="1500" i="1"/>
              <a:t>Moralidad </a:t>
            </a:r>
            <a:r>
              <a:rPr lang="es" sz="1500"/>
              <a:t>desde Javier Milei</a:t>
            </a:r>
            <a:endParaRPr sz="1500"/>
          </a:p>
          <a:p>
            <a:pPr marL="457200" lvl="0" indent="-323850" algn="l" rtl="0">
              <a:spcBef>
                <a:spcPts val="0"/>
              </a:spcBef>
              <a:spcAft>
                <a:spcPts val="0"/>
              </a:spcAft>
              <a:buSzPts val="1500"/>
              <a:buAutoNum type="arabicPeriod"/>
            </a:pPr>
            <a:r>
              <a:rPr lang="es" sz="1500"/>
              <a:t>Una interpretación final desde la teoría de la Argumentación</a:t>
            </a:r>
            <a:endParaRPr sz="1500"/>
          </a:p>
          <a:p>
            <a:pPr marL="457200" lvl="0" indent="-323850" algn="l" rtl="0">
              <a:spcBef>
                <a:spcPts val="0"/>
              </a:spcBef>
              <a:spcAft>
                <a:spcPts val="0"/>
              </a:spcAft>
              <a:buSzPts val="1500"/>
              <a:buAutoNum type="arabicPeriod"/>
            </a:pPr>
            <a:r>
              <a:rPr lang="es" sz="1500"/>
              <a:t>Conclusiones</a:t>
            </a:r>
            <a:endParaRPr sz="1500"/>
          </a:p>
          <a:p>
            <a:pPr marL="457200" lvl="0" indent="-323850" algn="l" rtl="0">
              <a:spcBef>
                <a:spcPts val="0"/>
              </a:spcBef>
              <a:spcAft>
                <a:spcPts val="0"/>
              </a:spcAft>
              <a:buSzPts val="1500"/>
              <a:buAutoNum type="arabicPeriod"/>
            </a:pPr>
            <a:r>
              <a:rPr lang="es" sz="1500"/>
              <a:t>Bibliografía</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993850"/>
            <a:ext cx="3036300" cy="1133400"/>
          </a:xfrm>
          <a:prstGeom prst="rect">
            <a:avLst/>
          </a:prstGeom>
        </p:spPr>
        <p:txBody>
          <a:bodyPr spcFirstLastPara="1" wrap="square" lIns="91425" tIns="91425" rIns="91425" bIns="91425" anchor="t" anchorCtr="0">
            <a:normAutofit/>
          </a:bodyPr>
          <a:lstStyle/>
          <a:p>
            <a:pPr marL="14782" marR="30601" lvl="0" indent="12344" algn="just" rtl="0">
              <a:lnSpc>
                <a:spcPct val="152418"/>
              </a:lnSpc>
              <a:spcBef>
                <a:spcPts val="797"/>
              </a:spcBef>
              <a:spcAft>
                <a:spcPts val="0"/>
              </a:spcAft>
              <a:buNone/>
            </a:pPr>
            <a:r>
              <a:rPr lang="es" sz="1200">
                <a:solidFill>
                  <a:srgbClr val="FFFFFF"/>
                </a:solidFill>
                <a:latin typeface="Calibri"/>
                <a:ea typeface="Calibri"/>
                <a:cs typeface="Calibri"/>
                <a:sym typeface="Calibri"/>
              </a:rPr>
              <a:t>El método de investigación seleccionado para abordar el estudio es el análisis socio-lingüístico del discurso. </a:t>
            </a:r>
            <a:endParaRPr/>
          </a:p>
        </p:txBody>
      </p:sp>
      <p:sp>
        <p:nvSpPr>
          <p:cNvPr id="160" name="Google Shape;160;p17"/>
          <p:cNvSpPr txBox="1">
            <a:spLocks noGrp="1"/>
          </p:cNvSpPr>
          <p:nvPr>
            <p:ph type="subTitle" idx="1"/>
          </p:nvPr>
        </p:nvSpPr>
        <p:spPr>
          <a:xfrm>
            <a:off x="4845100" y="3103511"/>
            <a:ext cx="3036300" cy="947400"/>
          </a:xfrm>
          <a:prstGeom prst="rect">
            <a:avLst/>
          </a:prstGeom>
        </p:spPr>
        <p:txBody>
          <a:bodyPr spcFirstLastPara="1" wrap="square" lIns="91425" tIns="91425" rIns="91425" bIns="91425" anchor="t" anchorCtr="0">
            <a:noAutofit/>
          </a:bodyPr>
          <a:lstStyle/>
          <a:p>
            <a:pPr marL="21031" marR="35300" lvl="0" indent="-4114" algn="just" rtl="0">
              <a:lnSpc>
                <a:spcPct val="132526"/>
              </a:lnSpc>
              <a:spcBef>
                <a:spcPts val="797"/>
              </a:spcBef>
              <a:spcAft>
                <a:spcPts val="0"/>
              </a:spcAft>
              <a:buSzPts val="523"/>
              <a:buNone/>
            </a:pPr>
            <a:r>
              <a:rPr lang="es" sz="1200" dirty="0">
                <a:latin typeface="Calibri"/>
                <a:ea typeface="Calibri"/>
                <a:cs typeface="Calibri"/>
                <a:sym typeface="Calibri"/>
              </a:rPr>
              <a:t>Se optó por seleccionar un marco temporal, comprendido por un mes de extensión (octubre exclusivamente) del año 2022</a:t>
            </a:r>
            <a:endParaRPr sz="1217" dirty="0"/>
          </a:p>
        </p:txBody>
      </p:sp>
      <p:sp>
        <p:nvSpPr>
          <p:cNvPr id="161" name="Google Shape;161;p17"/>
          <p:cNvSpPr txBox="1">
            <a:spLocks noGrp="1"/>
          </p:cNvSpPr>
          <p:nvPr>
            <p:ph type="body" idx="2"/>
          </p:nvPr>
        </p:nvSpPr>
        <p:spPr>
          <a:xfrm>
            <a:off x="4845100" y="993850"/>
            <a:ext cx="3676800" cy="2347500"/>
          </a:xfrm>
          <a:prstGeom prst="rect">
            <a:avLst/>
          </a:prstGeom>
        </p:spPr>
        <p:txBody>
          <a:bodyPr spcFirstLastPara="1" wrap="square" lIns="91425" tIns="91425" rIns="91425" bIns="91425" anchor="t" anchorCtr="0">
            <a:normAutofit/>
          </a:bodyPr>
          <a:lstStyle/>
          <a:p>
            <a:pPr marL="21183" marR="30171" lvl="0" indent="5943" algn="just" rtl="0">
              <a:lnSpc>
                <a:spcPct val="152527"/>
              </a:lnSpc>
              <a:spcBef>
                <a:spcPts val="167"/>
              </a:spcBef>
              <a:spcAft>
                <a:spcPts val="0"/>
              </a:spcAft>
              <a:buNone/>
            </a:pPr>
            <a:r>
              <a:rPr lang="es" sz="1200" i="1">
                <a:latin typeface="Calibri"/>
                <a:ea typeface="Calibri"/>
                <a:cs typeface="Calibri"/>
                <a:sym typeface="Calibri"/>
              </a:rPr>
              <a:t>Corpus </a:t>
            </a:r>
            <a:r>
              <a:rPr lang="es" sz="1200">
                <a:latin typeface="Calibri"/>
                <a:ea typeface="Calibri"/>
                <a:cs typeface="Calibri"/>
                <a:sym typeface="Calibri"/>
              </a:rPr>
              <a:t>de análisis utilizado: </a:t>
            </a:r>
            <a:endParaRPr sz="1200">
              <a:latin typeface="Calibri"/>
              <a:ea typeface="Calibri"/>
              <a:cs typeface="Calibri"/>
              <a:sym typeface="Calibri"/>
            </a:endParaRPr>
          </a:p>
          <a:p>
            <a:pPr marL="17068" marR="37581" lvl="0" indent="10058" algn="just" rtl="0">
              <a:lnSpc>
                <a:spcPct val="152311"/>
              </a:lnSpc>
              <a:spcBef>
                <a:spcPts val="167"/>
              </a:spcBef>
              <a:spcAft>
                <a:spcPts val="0"/>
              </a:spcAft>
              <a:buNone/>
            </a:pPr>
            <a:r>
              <a:rPr lang="es" sz="1200">
                <a:latin typeface="Calibri"/>
                <a:ea typeface="Calibri"/>
                <a:cs typeface="Calibri"/>
                <a:sym typeface="Calibri"/>
              </a:rPr>
              <a:t>La intervención parlamentaria en la discusión por el “Presupuesto 2023” en la Cámara de Diputados de la Nación, una entrevista televisiva realizada por Alejandro Fantino en “Animales Sueltos” emitido en el canal América TV, y un discurso brindado en España en el festival “Viva 22” organizado por el partido Vox. </a:t>
            </a:r>
            <a:endParaRPr/>
          </a:p>
        </p:txBody>
      </p:sp>
      <p:sp>
        <p:nvSpPr>
          <p:cNvPr id="162" name="Google Shape;162;p17"/>
          <p:cNvSpPr txBox="1"/>
          <p:nvPr/>
        </p:nvSpPr>
        <p:spPr>
          <a:xfrm>
            <a:off x="1353550" y="479900"/>
            <a:ext cx="3433200" cy="400200"/>
          </a:xfrm>
          <a:prstGeom prst="rect">
            <a:avLst/>
          </a:prstGeom>
          <a:noFill/>
          <a:ln>
            <a:noFill/>
          </a:ln>
        </p:spPr>
        <p:txBody>
          <a:bodyPr spcFirstLastPara="1" wrap="square" lIns="91425" tIns="91425" rIns="91425" bIns="91425" anchor="t" anchorCtr="0">
            <a:spAutoFit/>
          </a:bodyPr>
          <a:lstStyle/>
          <a:p>
            <a:pPr marL="21031" marR="35300" lvl="0" indent="-4114" algn="just" rtl="0">
              <a:lnSpc>
                <a:spcPct val="132526"/>
              </a:lnSpc>
              <a:spcBef>
                <a:spcPts val="797"/>
              </a:spcBef>
              <a:spcAft>
                <a:spcPts val="0"/>
              </a:spcAft>
              <a:buClr>
                <a:srgbClr val="000000"/>
              </a:buClr>
              <a:buSzPts val="523"/>
              <a:buFont typeface="Arial"/>
              <a:buNone/>
            </a:pPr>
            <a:r>
              <a:rPr lang="es" b="1">
                <a:solidFill>
                  <a:schemeClr val="lt1"/>
                </a:solidFill>
                <a:latin typeface="Calibri"/>
                <a:ea typeface="Calibri"/>
                <a:cs typeface="Calibri"/>
                <a:sym typeface="Calibri"/>
              </a:rPr>
              <a:t>CONSIDERACIONES  METODOLÓGICAS:</a:t>
            </a:r>
            <a:endParaRPr>
              <a:latin typeface="Calibri"/>
              <a:ea typeface="Calibri"/>
              <a:cs typeface="Calibri"/>
              <a:sym typeface="Calibri"/>
            </a:endParaRPr>
          </a:p>
        </p:txBody>
      </p:sp>
      <p:sp>
        <p:nvSpPr>
          <p:cNvPr id="163" name="Google Shape;163;p17"/>
          <p:cNvSpPr txBox="1"/>
          <p:nvPr/>
        </p:nvSpPr>
        <p:spPr>
          <a:xfrm>
            <a:off x="1297500" y="1946363"/>
            <a:ext cx="3036300" cy="1894591"/>
          </a:xfrm>
          <a:prstGeom prst="rect">
            <a:avLst/>
          </a:prstGeom>
          <a:noFill/>
          <a:ln>
            <a:noFill/>
          </a:ln>
        </p:spPr>
        <p:txBody>
          <a:bodyPr spcFirstLastPara="1" wrap="square" lIns="91425" tIns="91425" rIns="91425" bIns="91425" anchor="t" anchorCtr="0">
            <a:spAutoFit/>
          </a:bodyPr>
          <a:lstStyle/>
          <a:p>
            <a:pPr marL="0" marR="28841" lvl="0" indent="0" algn="just" rtl="0">
              <a:lnSpc>
                <a:spcPct val="152450"/>
              </a:lnSpc>
              <a:spcBef>
                <a:spcPts val="167"/>
              </a:spcBef>
              <a:spcAft>
                <a:spcPts val="0"/>
              </a:spcAft>
              <a:buNone/>
            </a:pPr>
            <a:r>
              <a:rPr lang="es" sz="1200" dirty="0">
                <a:solidFill>
                  <a:schemeClr val="lt1"/>
                </a:solidFill>
                <a:latin typeface="Calibri"/>
                <a:ea typeface="Calibri"/>
                <a:cs typeface="Calibri"/>
                <a:sym typeface="Calibri"/>
              </a:rPr>
              <a:t>Los materiales empíricos son intervenciones audiovisuales, cada uno posee una diferencia en la composición discursiva con respecto a los otros materiales, en otras palabras, los géneros discursivos no son los mismos para cada discurso.</a:t>
            </a:r>
            <a:endParaRPr dirty="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811550" y="1081925"/>
            <a:ext cx="4587000" cy="3521100"/>
          </a:xfrm>
          <a:prstGeom prst="rect">
            <a:avLst/>
          </a:prstGeom>
        </p:spPr>
        <p:txBody>
          <a:bodyPr spcFirstLastPara="1" wrap="square" lIns="91425" tIns="91425" rIns="91425" bIns="91425" anchor="ctr" anchorCtr="0">
            <a:normAutofit/>
          </a:bodyPr>
          <a:lstStyle/>
          <a:p>
            <a:pPr marL="21031" marR="35300" lvl="0" indent="-4114" algn="just" rtl="0">
              <a:lnSpc>
                <a:spcPct val="132526"/>
              </a:lnSpc>
              <a:spcBef>
                <a:spcPts val="797"/>
              </a:spcBef>
              <a:spcAft>
                <a:spcPts val="0"/>
              </a:spcAft>
              <a:buClr>
                <a:srgbClr val="000000"/>
              </a:buClr>
              <a:buSzPts val="523"/>
              <a:buFont typeface="Arial"/>
              <a:buNone/>
            </a:pPr>
            <a:r>
              <a:rPr lang="es" sz="1570">
                <a:latin typeface="Calibri"/>
                <a:ea typeface="Calibri"/>
                <a:cs typeface="Calibri"/>
                <a:sym typeface="Calibri"/>
              </a:rPr>
              <a:t>Nuestra finalidad será intentar dar cuenta de la interconexión de conceptos económicos y políticos recurrentes, con el significado de </a:t>
            </a:r>
            <a:r>
              <a:rPr lang="es" sz="1570" i="1">
                <a:latin typeface="Calibri"/>
                <a:ea typeface="Calibri"/>
                <a:cs typeface="Calibri"/>
                <a:sym typeface="Calibri"/>
              </a:rPr>
              <a:t>moral </a:t>
            </a:r>
            <a:r>
              <a:rPr lang="es" sz="1570">
                <a:latin typeface="Calibri"/>
                <a:ea typeface="Calibri"/>
                <a:cs typeface="Calibri"/>
                <a:sym typeface="Calibri"/>
              </a:rPr>
              <a:t>en los discursos de Javier Milei y la forma que actúa este último como concepto delimitador de un </a:t>
            </a:r>
            <a:r>
              <a:rPr lang="es" sz="1570" i="1">
                <a:latin typeface="Calibri"/>
                <a:ea typeface="Calibri"/>
                <a:cs typeface="Calibri"/>
                <a:sym typeface="Calibri"/>
              </a:rPr>
              <a:t>nosotros </a:t>
            </a:r>
            <a:r>
              <a:rPr lang="es" sz="1570">
                <a:latin typeface="Calibri"/>
                <a:ea typeface="Calibri"/>
                <a:cs typeface="Calibri"/>
                <a:sym typeface="Calibri"/>
              </a:rPr>
              <a:t>y un </a:t>
            </a:r>
            <a:r>
              <a:rPr lang="es" sz="1570" i="1">
                <a:latin typeface="Calibri"/>
                <a:ea typeface="Calibri"/>
                <a:cs typeface="Calibri"/>
                <a:sym typeface="Calibri"/>
              </a:rPr>
              <a:t>ellos</a:t>
            </a:r>
            <a:endParaRPr sz="1617">
              <a:latin typeface="Lato"/>
              <a:ea typeface="Lato"/>
              <a:cs typeface="Lato"/>
              <a:sym typeface="Lato"/>
            </a:endParaRPr>
          </a:p>
          <a:p>
            <a:pPr marL="21183" marR="31798" lvl="0" indent="5943" algn="just" rtl="0">
              <a:lnSpc>
                <a:spcPct val="152526"/>
              </a:lnSpc>
              <a:spcBef>
                <a:spcPts val="167"/>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285200" y="849025"/>
            <a:ext cx="4485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900"/>
              <a:t>Material Empírico</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p:nvPr/>
        </p:nvSpPr>
        <p:spPr>
          <a:xfrm>
            <a:off x="1028100" y="3986825"/>
            <a:ext cx="7087800" cy="932700"/>
          </a:xfrm>
          <a:prstGeom prst="rect">
            <a:avLst/>
          </a:prstGeom>
          <a:noFill/>
          <a:ln>
            <a:noFill/>
          </a:ln>
        </p:spPr>
        <p:txBody>
          <a:bodyPr spcFirstLastPara="1" wrap="square" lIns="91425" tIns="91425" rIns="91425" bIns="91425" anchor="t" anchorCtr="0">
            <a:spAutoFit/>
          </a:bodyPr>
          <a:lstStyle/>
          <a:p>
            <a:pPr marL="20421" marR="28841" lvl="0" indent="6705" algn="just" rtl="0">
              <a:lnSpc>
                <a:spcPct val="152450"/>
              </a:lnSpc>
              <a:spcBef>
                <a:spcPts val="167"/>
              </a:spcBef>
              <a:spcAft>
                <a:spcPts val="0"/>
              </a:spcAft>
              <a:buNone/>
            </a:pPr>
            <a:r>
              <a:rPr lang="es" sz="1200">
                <a:solidFill>
                  <a:schemeClr val="lt1"/>
                </a:solidFill>
                <a:latin typeface="Calibri"/>
                <a:ea typeface="Calibri"/>
                <a:cs typeface="Calibri"/>
                <a:sym typeface="Calibri"/>
              </a:rPr>
              <a:t>1. Durante el periodo temporal seleccionado, el Dip. Javier Milei realizó una alocución en Madrid (España) enmarcada dentro del festival denominado “Viva 22” llevado a cabo el 8 y 9 de octubre de 2022, organizado por el partido político VOX. </a:t>
            </a:r>
            <a:endParaRPr>
              <a:solidFill>
                <a:schemeClr val="lt1"/>
              </a:solidFill>
              <a:latin typeface="Lato"/>
              <a:ea typeface="Lato"/>
              <a:cs typeface="Lato"/>
              <a:sym typeface="Lato"/>
            </a:endParaRPr>
          </a:p>
        </p:txBody>
      </p:sp>
      <p:pic>
        <p:nvPicPr>
          <p:cNvPr id="3" name="Imagen 2">
            <a:extLst>
              <a:ext uri="{FF2B5EF4-FFF2-40B4-BE49-F238E27FC236}">
                <a16:creationId xmlns:a16="http://schemas.microsoft.com/office/drawing/2014/main" id="{0FDE684D-B727-9F42-DDE5-DF39ED8DA1C6}"/>
              </a:ext>
            </a:extLst>
          </p:cNvPr>
          <p:cNvPicPr>
            <a:picLocks noChangeAspect="1"/>
          </p:cNvPicPr>
          <p:nvPr/>
        </p:nvPicPr>
        <p:blipFill rotWithShape="1">
          <a:blip r:embed="rId3"/>
          <a:srcRect t="6753" b="14280"/>
          <a:stretch/>
        </p:blipFill>
        <p:spPr>
          <a:xfrm>
            <a:off x="0" y="0"/>
            <a:ext cx="9144000" cy="40616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1"/>
          </p:nvPr>
        </p:nvSpPr>
        <p:spPr>
          <a:xfrm>
            <a:off x="876520" y="3750245"/>
            <a:ext cx="7850100" cy="891600"/>
          </a:xfrm>
          <a:prstGeom prst="rect">
            <a:avLst/>
          </a:prstGeom>
        </p:spPr>
        <p:txBody>
          <a:bodyPr spcFirstLastPara="1" wrap="square" lIns="91425" tIns="91425" rIns="91425" bIns="91425" anchor="ctr" anchorCtr="0">
            <a:normAutofit/>
          </a:bodyPr>
          <a:lstStyle/>
          <a:p>
            <a:pPr marL="20421" marR="28841" lvl="0" indent="6705" algn="just" rtl="0">
              <a:lnSpc>
                <a:spcPct val="152450"/>
              </a:lnSpc>
              <a:spcBef>
                <a:spcPts val="167"/>
              </a:spcBef>
              <a:spcAft>
                <a:spcPts val="0"/>
              </a:spcAft>
              <a:buNone/>
            </a:pPr>
            <a:r>
              <a:rPr lang="es" sz="1200" dirty="0">
                <a:latin typeface="Calibri"/>
                <a:ea typeface="Calibri"/>
                <a:cs typeface="Calibri"/>
                <a:sym typeface="Calibri"/>
              </a:rPr>
              <a:t>2. Una entrevista hecha por Fantino Alejandro, en el programa televisivo </a:t>
            </a:r>
            <a:r>
              <a:rPr lang="es" sz="1200" i="1" dirty="0">
                <a:latin typeface="Calibri"/>
                <a:ea typeface="Calibri"/>
                <a:cs typeface="Calibri"/>
                <a:sym typeface="Calibri"/>
              </a:rPr>
              <a:t>Animales Sueltos </a:t>
            </a:r>
            <a:r>
              <a:rPr lang="es" sz="1200" dirty="0">
                <a:latin typeface="Calibri"/>
                <a:ea typeface="Calibri"/>
                <a:cs typeface="Calibri"/>
                <a:sym typeface="Calibri"/>
              </a:rPr>
              <a:t>en el medio de comunicación América TV. Tiene una extension de 40 minutos aproximadamente donde solo inntervienen entrevistador y entrevistado.  </a:t>
            </a:r>
            <a:endParaRPr dirty="0"/>
          </a:p>
        </p:txBody>
      </p:sp>
      <p:pic>
        <p:nvPicPr>
          <p:cNvPr id="3" name="Imagen 2">
            <a:extLst>
              <a:ext uri="{FF2B5EF4-FFF2-40B4-BE49-F238E27FC236}">
                <a16:creationId xmlns:a16="http://schemas.microsoft.com/office/drawing/2014/main" id="{C8C46530-B66A-3AD1-0A8A-0C0C7BEB37B9}"/>
              </a:ext>
            </a:extLst>
          </p:cNvPr>
          <p:cNvPicPr>
            <a:picLocks noChangeAspect="1"/>
          </p:cNvPicPr>
          <p:nvPr/>
        </p:nvPicPr>
        <p:blipFill rotWithShape="1">
          <a:blip r:embed="rId3"/>
          <a:srcRect l="1" r="-331" b="28687"/>
          <a:stretch/>
        </p:blipFill>
        <p:spPr>
          <a:xfrm>
            <a:off x="0" y="85557"/>
            <a:ext cx="9165895" cy="3664688"/>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1699</Words>
  <Application>Microsoft Office PowerPoint</Application>
  <PresentationFormat>Presentación en pantalla (16:9)</PresentationFormat>
  <Paragraphs>84</Paragraphs>
  <Slides>18</Slides>
  <Notes>18</Notes>
  <HiddenSlides>0</HiddenSlides>
  <MMClips>3</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Verdana</vt:lpstr>
      <vt:lpstr>Arial</vt:lpstr>
      <vt:lpstr>Lato</vt:lpstr>
      <vt:lpstr>Calibri</vt:lpstr>
      <vt:lpstr>Montserrat</vt:lpstr>
      <vt:lpstr>Lato Black</vt:lpstr>
      <vt:lpstr>Focus</vt:lpstr>
      <vt:lpstr>Moralidad  como concepto delimitador y exclusor en los discursos de Javier Milei. INTERPRETACIÓN DE CONCEPTOS ECONÓMICOS DESDE EL TÉRMINO “MORAL” EN LA ULTRADERECHA ARGENTINA  </vt:lpstr>
      <vt:lpstr>Presentación de PowerPoint</vt:lpstr>
      <vt:lpstr>Moralidad como concepto delimitador y exclusor en los discursos de Javier Milei. INTERPRETACIÓN DE CONCEPTOS ECONÓMICOS DESDE EL TÉRMINO “MORAL” EN LA ULTRADERECHA ARGENTINA  ”(...)El discurso no es simplemente aquello que traduce las luchas o los sistemas de dominación, sino aquello por lo que, y por medio de lo cual se lucha, aquel poder del que quiere uno adueñarse.” (Foucault: 2005; 15) </vt:lpstr>
      <vt:lpstr>Índice: Introducción Objetivo Método Consideraciones generales del material empírico Identificación y recorrido político del emisor Interpretaciones discursivas a través de conceptos relevantes Moralidad desde Javier Milei Una interpretación final desde la teoría de la Argumentación Conclusiones Bibliografía</vt:lpstr>
      <vt:lpstr>El método de investigación seleccionado para abordar el estudio es el análisis socio-lingüístico del discurso. </vt:lpstr>
      <vt:lpstr>Nuestra finalidad será intentar dar cuenta de la interconexión de conceptos económicos y políticos recurrentes, con el significado de moral en los discursos de Javier Milei y la forma que actúa este último como concepto delimitador de un nosotros y un ellos </vt:lpstr>
      <vt:lpstr>Material Empírico</vt:lpstr>
      <vt:lpstr>Presentación de PowerPoint</vt:lpstr>
      <vt:lpstr>Presentación de PowerPoint</vt:lpstr>
      <vt:lpstr>Presentación de PowerPoint</vt:lpstr>
      <vt:lpstr>Moralidad desde Javier Milei </vt:lpstr>
      <vt:lpstr>Una relación asimétrica entre el plano económico y el plano moral.</vt:lpstr>
      <vt:lpstr>La moralidad y su relacion con la rentabilidad del privado.</vt:lpstr>
      <vt:lpstr>Presentación de PowerPoint</vt:lpstr>
      <vt:lpstr>Cuando hace referencia a las cuestiones económicas, apela a recuperar ideas cercanas al anarquismo, donde la libertad actuaría en su máxima expresión, a exceptcion de cuando se refiere a las cuestiones relativas al ámbito privado, cuando hace mención de la familia, los pluriculturalismos, o minorías sociales, su discurso se torna cercano a las corrientes conservadoras.</vt:lpstr>
      <vt:lpstr>Conclusiones</vt:lpstr>
      <vt:lpstr>Bibliografía: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Moralidad  como concepto delimitador y exclusor en los discursos de Javier Milei. INTERPRETACIÓN DE CONCEPTOS ECONÓMICOS DESDE EL TÉRMINO “MORAL” EN LA ULTRADERECHA ARGENTINA  </dc:title>
  <cp:lastModifiedBy>Federico Alvarez</cp:lastModifiedBy>
  <cp:revision>4</cp:revision>
  <dcterms:modified xsi:type="dcterms:W3CDTF">2023-05-19T00:22:41Z</dcterms:modified>
</cp:coreProperties>
</file>